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1" r:id="rId3"/>
    <p:sldId id="257" r:id="rId4"/>
    <p:sldId id="258" r:id="rId5"/>
    <p:sldId id="259" r:id="rId6"/>
    <p:sldId id="260" r:id="rId7"/>
  </p:sldIdLst>
  <p:sldSz cx="10058400" cy="777240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860"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310896"/>
            <a:ext cx="9052560" cy="12435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1787652"/>
            <a:ext cx="9052560"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11/25/2025</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thefner@bakerstownumc.org" TargetMode="External"/><Relationship Id="rId3" Type="http://schemas.openxmlformats.org/officeDocument/2006/relationships/hyperlink" Target="http://www.bakerstownumc.org/" TargetMode="External"/><Relationship Id="rId7" Type="http://schemas.openxmlformats.org/officeDocument/2006/relationships/hyperlink" Target="mailto:jgindlesperger@bakerstownumc.org" TargetMode="External"/><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hyperlink" Target="mailto:lstafura@bakerstownumc.org" TargetMode="External"/><Relationship Id="rId5" Type="http://schemas.openxmlformats.org/officeDocument/2006/relationships/hyperlink" Target="mailto:amitchell@bakerstownumc.org" TargetMode="External"/><Relationship Id="rId4" Type="http://schemas.openxmlformats.org/officeDocument/2006/relationships/hyperlink" Target="mailto:kdunn@bakerstownumc.org" TargetMode="External"/><Relationship Id="rId9"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mailto:amitchell@bakerstownumc.org" TargetMode="External"/><Relationship Id="rId2" Type="http://schemas.openxmlformats.org/officeDocument/2006/relationships/hyperlink" Target="mailto:kdunn@bakerstownumc.org" TargetMode="External"/><Relationship Id="rId1" Type="http://schemas.openxmlformats.org/officeDocument/2006/relationships/slideLayout" Target="../slideLayouts/slideLayout5.xml"/><Relationship Id="rId6" Type="http://schemas.openxmlformats.org/officeDocument/2006/relationships/hyperlink" Target="mailto:thefner@bakerstownumc.org" TargetMode="External"/><Relationship Id="rId5" Type="http://schemas.openxmlformats.org/officeDocument/2006/relationships/hyperlink" Target="mailto:jgindlesperger@bakerstownumc.org" TargetMode="External"/><Relationship Id="rId4" Type="http://schemas.openxmlformats.org/officeDocument/2006/relationships/hyperlink" Target="mailto:lstafura@bakerstownumc.org" TargetMode="External"/></Relationships>
</file>

<file path=ppt/slides/_rels/slide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amitchell@bakerstownumc.org" TargetMode="Externa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hyperlink" Target="mailto:cnikskol@gmail.com"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5231638" y="532447"/>
            <a:ext cx="497636" cy="99841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5725159" y="1532000"/>
            <a:ext cx="3876040" cy="0"/>
          </a:xfrm>
          <a:custGeom>
            <a:avLst/>
            <a:gdLst/>
            <a:ahLst/>
            <a:cxnLst/>
            <a:rect l="l" t="t" r="r" b="b"/>
            <a:pathLst>
              <a:path w="3876040">
                <a:moveTo>
                  <a:pt x="0" y="0"/>
                </a:moveTo>
                <a:lnTo>
                  <a:pt x="3876040" y="0"/>
                </a:lnTo>
              </a:path>
            </a:pathLst>
          </a:custGeom>
          <a:ln w="12700">
            <a:solidFill>
              <a:srgbClr val="000000"/>
            </a:solidFill>
          </a:ln>
        </p:spPr>
        <p:txBody>
          <a:bodyPr wrap="square" lIns="0" tIns="0" rIns="0" bIns="0" rtlCol="0"/>
          <a:lstStyle/>
          <a:p>
            <a:endParaRPr/>
          </a:p>
        </p:txBody>
      </p:sp>
      <p:sp>
        <p:nvSpPr>
          <p:cNvPr id="5" name="object 5"/>
          <p:cNvSpPr txBox="1"/>
          <p:nvPr/>
        </p:nvSpPr>
        <p:spPr>
          <a:xfrm>
            <a:off x="5712333" y="500583"/>
            <a:ext cx="3895725" cy="946785"/>
          </a:xfrm>
          <a:prstGeom prst="rect">
            <a:avLst/>
          </a:prstGeom>
        </p:spPr>
        <p:txBody>
          <a:bodyPr vert="horz" wrap="square" lIns="0" tIns="12700" rIns="0" bIns="0" rtlCol="0">
            <a:spAutoFit/>
          </a:bodyPr>
          <a:lstStyle/>
          <a:p>
            <a:pPr marL="12700">
              <a:lnSpc>
                <a:spcPts val="2075"/>
              </a:lnSpc>
              <a:spcBef>
                <a:spcPts val="100"/>
              </a:spcBef>
            </a:pPr>
            <a:r>
              <a:rPr sz="1800" b="1" spc="-5" dirty="0">
                <a:latin typeface="Times New Roman"/>
                <a:cs typeface="Times New Roman"/>
              </a:rPr>
              <a:t>Bakerstown United Methodist </a:t>
            </a:r>
            <a:r>
              <a:rPr sz="1800" b="1" spc="-10" dirty="0">
                <a:latin typeface="Times New Roman"/>
                <a:cs typeface="Times New Roman"/>
              </a:rPr>
              <a:t>Church</a:t>
            </a:r>
            <a:endParaRPr sz="1800" dirty="0">
              <a:latin typeface="Times New Roman"/>
              <a:cs typeface="Times New Roman"/>
            </a:endParaRPr>
          </a:p>
          <a:p>
            <a:pPr marL="1045844" marR="1033780" algn="ctr">
              <a:lnSpc>
                <a:spcPts val="1270"/>
              </a:lnSpc>
              <a:spcBef>
                <a:spcPts val="100"/>
              </a:spcBef>
            </a:pPr>
            <a:r>
              <a:rPr sz="1200" i="1" dirty="0">
                <a:latin typeface="Times New Roman"/>
                <a:cs typeface="Times New Roman"/>
              </a:rPr>
              <a:t>5760 </a:t>
            </a:r>
            <a:r>
              <a:rPr sz="1200" i="1" spc="-5" dirty="0">
                <a:latin typeface="Times New Roman"/>
                <a:cs typeface="Times New Roman"/>
              </a:rPr>
              <a:t>William Flynn</a:t>
            </a:r>
            <a:r>
              <a:rPr sz="1200" i="1" spc="-55" dirty="0">
                <a:latin typeface="Times New Roman"/>
                <a:cs typeface="Times New Roman"/>
              </a:rPr>
              <a:t> </a:t>
            </a:r>
            <a:r>
              <a:rPr sz="1200" i="1" dirty="0">
                <a:latin typeface="Times New Roman"/>
                <a:cs typeface="Times New Roman"/>
              </a:rPr>
              <a:t>Highway  </a:t>
            </a:r>
            <a:r>
              <a:rPr sz="1200" i="1" spc="-5" dirty="0">
                <a:latin typeface="Times New Roman"/>
                <a:cs typeface="Times New Roman"/>
              </a:rPr>
              <a:t>Gibsonia, </a:t>
            </a:r>
            <a:r>
              <a:rPr sz="1200" i="1" dirty="0">
                <a:latin typeface="Times New Roman"/>
                <a:cs typeface="Times New Roman"/>
              </a:rPr>
              <a:t>PA</a:t>
            </a:r>
            <a:r>
              <a:rPr sz="1200" i="1" spc="275" dirty="0">
                <a:latin typeface="Times New Roman"/>
                <a:cs typeface="Times New Roman"/>
              </a:rPr>
              <a:t> </a:t>
            </a:r>
            <a:r>
              <a:rPr sz="1200" i="1" dirty="0">
                <a:latin typeface="Times New Roman"/>
                <a:cs typeface="Times New Roman"/>
              </a:rPr>
              <a:t>15044</a:t>
            </a:r>
            <a:endParaRPr sz="1200" dirty="0">
              <a:latin typeface="Times New Roman"/>
              <a:cs typeface="Times New Roman"/>
            </a:endParaRPr>
          </a:p>
          <a:p>
            <a:pPr marL="4445" algn="ctr">
              <a:lnSpc>
                <a:spcPts val="1175"/>
              </a:lnSpc>
            </a:pPr>
            <a:r>
              <a:rPr sz="1200" i="1" dirty="0">
                <a:latin typeface="Times New Roman"/>
                <a:cs typeface="Times New Roman"/>
              </a:rPr>
              <a:t>724-443-3184 * </a:t>
            </a:r>
            <a:r>
              <a:rPr sz="1200" i="1" spc="-5" dirty="0">
                <a:latin typeface="Times New Roman"/>
                <a:cs typeface="Times New Roman"/>
              </a:rPr>
              <a:t>724-443-3124 </a:t>
            </a:r>
            <a:r>
              <a:rPr sz="1200" i="1" dirty="0">
                <a:latin typeface="Times New Roman"/>
                <a:cs typeface="Times New Roman"/>
              </a:rPr>
              <a:t>fax * </a:t>
            </a:r>
            <a:r>
              <a:rPr sz="1200" i="1" spc="-5" dirty="0">
                <a:latin typeface="Times New Roman"/>
                <a:cs typeface="Times New Roman"/>
              </a:rPr>
              <a:t>Day </a:t>
            </a:r>
            <a:r>
              <a:rPr sz="1200" i="1" dirty="0">
                <a:latin typeface="Times New Roman"/>
                <a:cs typeface="Times New Roman"/>
              </a:rPr>
              <a:t>School</a:t>
            </a:r>
            <a:r>
              <a:rPr sz="1200" i="1" spc="-25" dirty="0">
                <a:latin typeface="Times New Roman"/>
                <a:cs typeface="Times New Roman"/>
              </a:rPr>
              <a:t> </a:t>
            </a:r>
            <a:r>
              <a:rPr sz="1200" i="1" dirty="0">
                <a:latin typeface="Times New Roman"/>
                <a:cs typeface="Times New Roman"/>
              </a:rPr>
              <a:t>724-272-6032</a:t>
            </a:r>
            <a:endParaRPr sz="1200" dirty="0">
              <a:latin typeface="Times New Roman"/>
              <a:cs typeface="Times New Roman"/>
            </a:endParaRPr>
          </a:p>
          <a:p>
            <a:pPr marL="4445" algn="ctr">
              <a:lnSpc>
                <a:spcPts val="1355"/>
              </a:lnSpc>
            </a:pPr>
            <a:r>
              <a:rPr sz="1200" i="1" dirty="0">
                <a:latin typeface="Times New Roman"/>
                <a:cs typeface="Times New Roman"/>
              </a:rPr>
              <a:t>on the </a:t>
            </a:r>
            <a:r>
              <a:rPr sz="1200" i="1" spc="-5" dirty="0">
                <a:latin typeface="Times New Roman"/>
                <a:cs typeface="Times New Roman"/>
              </a:rPr>
              <a:t>web:</a:t>
            </a:r>
            <a:r>
              <a:rPr sz="1200" i="1" u="sng" spc="285" dirty="0">
                <a:uFill>
                  <a:solidFill>
                    <a:srgbClr val="000000"/>
                  </a:solidFill>
                </a:uFill>
                <a:latin typeface="Times New Roman"/>
                <a:cs typeface="Times New Roman"/>
              </a:rPr>
              <a:t> </a:t>
            </a:r>
            <a:r>
              <a:rPr sz="1200" i="1" u="sng" spc="-5" dirty="0">
                <a:uFill>
                  <a:solidFill>
                    <a:srgbClr val="000000"/>
                  </a:solidFill>
                </a:uFill>
                <a:latin typeface="Times New Roman"/>
                <a:cs typeface="Times New Roman"/>
                <a:hlinkClick r:id="rId3"/>
              </a:rPr>
              <a:t>www.bakerstownumc.org</a:t>
            </a:r>
            <a:endParaRPr sz="1200" dirty="0">
              <a:latin typeface="Times New Roman"/>
              <a:cs typeface="Times New Roman"/>
            </a:endParaRPr>
          </a:p>
        </p:txBody>
      </p:sp>
      <p:sp>
        <p:nvSpPr>
          <p:cNvPr id="6" name="object 6"/>
          <p:cNvSpPr txBox="1"/>
          <p:nvPr/>
        </p:nvSpPr>
        <p:spPr>
          <a:xfrm>
            <a:off x="5628513" y="1506982"/>
            <a:ext cx="3782695" cy="908050"/>
          </a:xfrm>
          <a:prstGeom prst="rect">
            <a:avLst/>
          </a:prstGeom>
        </p:spPr>
        <p:txBody>
          <a:bodyPr vert="horz" wrap="square" lIns="0" tIns="12700" rIns="0" bIns="0" rtlCol="0">
            <a:spAutoFit/>
          </a:bodyPr>
          <a:lstStyle/>
          <a:p>
            <a:pPr marL="260350" algn="ctr">
              <a:lnSpc>
                <a:spcPts val="1370"/>
              </a:lnSpc>
              <a:spcBef>
                <a:spcPts val="100"/>
              </a:spcBef>
            </a:pPr>
            <a:r>
              <a:rPr sz="1200" i="1" spc="45" dirty="0">
                <a:latin typeface="Arial"/>
                <a:cs typeface="Arial"/>
              </a:rPr>
              <a:t>Rev. </a:t>
            </a:r>
            <a:r>
              <a:rPr sz="1200" i="1" spc="50" dirty="0">
                <a:latin typeface="Arial"/>
                <a:cs typeface="Arial"/>
              </a:rPr>
              <a:t>Keith </a:t>
            </a:r>
            <a:r>
              <a:rPr sz="1200" i="1" spc="30" dirty="0">
                <a:latin typeface="Arial"/>
                <a:cs typeface="Arial"/>
              </a:rPr>
              <a:t>A. </a:t>
            </a:r>
            <a:r>
              <a:rPr sz="1200" i="1" spc="45" dirty="0">
                <a:latin typeface="Arial"/>
                <a:cs typeface="Arial"/>
              </a:rPr>
              <a:t>Dunn, </a:t>
            </a:r>
            <a:r>
              <a:rPr sz="1200" i="1" spc="50" dirty="0">
                <a:latin typeface="Arial"/>
                <a:cs typeface="Arial"/>
              </a:rPr>
              <a:t>Senior</a:t>
            </a:r>
            <a:r>
              <a:rPr sz="1200" i="1" spc="55" dirty="0">
                <a:latin typeface="Arial"/>
                <a:cs typeface="Arial"/>
              </a:rPr>
              <a:t> </a:t>
            </a:r>
            <a:r>
              <a:rPr sz="1200" i="1" spc="50" dirty="0">
                <a:latin typeface="Arial"/>
                <a:cs typeface="Arial"/>
              </a:rPr>
              <a:t>Pastor</a:t>
            </a:r>
            <a:endParaRPr sz="1200" dirty="0">
              <a:latin typeface="Arial"/>
              <a:cs typeface="Arial"/>
            </a:endParaRPr>
          </a:p>
          <a:p>
            <a:pPr marL="259079" algn="ctr">
              <a:lnSpc>
                <a:spcPts val="1370"/>
              </a:lnSpc>
            </a:pPr>
            <a:r>
              <a:rPr sz="1200" i="1" spc="45" dirty="0">
                <a:latin typeface="Arial"/>
                <a:cs typeface="Arial"/>
              </a:rPr>
              <a:t>Rev. </a:t>
            </a:r>
            <a:r>
              <a:rPr sz="1200" i="1" spc="50" dirty="0">
                <a:latin typeface="Arial"/>
                <a:cs typeface="Arial"/>
              </a:rPr>
              <a:t>Amanda Mitchell, </a:t>
            </a:r>
            <a:r>
              <a:rPr sz="1200" i="1" spc="55" dirty="0">
                <a:latin typeface="Arial"/>
                <a:cs typeface="Arial"/>
              </a:rPr>
              <a:t>Associate</a:t>
            </a:r>
            <a:r>
              <a:rPr sz="1200" i="1" spc="365" dirty="0">
                <a:latin typeface="Arial"/>
                <a:cs typeface="Arial"/>
              </a:rPr>
              <a:t> </a:t>
            </a:r>
            <a:r>
              <a:rPr sz="1200" i="1" spc="50" dirty="0">
                <a:latin typeface="Arial"/>
                <a:cs typeface="Arial"/>
              </a:rPr>
              <a:t>Pastor</a:t>
            </a:r>
            <a:endParaRPr sz="1200" dirty="0">
              <a:latin typeface="Arial"/>
              <a:cs typeface="Arial"/>
            </a:endParaRPr>
          </a:p>
          <a:p>
            <a:pPr algn="ctr">
              <a:lnSpc>
                <a:spcPct val="100000"/>
              </a:lnSpc>
              <a:spcBef>
                <a:spcPts val="1140"/>
              </a:spcBef>
            </a:pPr>
            <a:r>
              <a:rPr sz="1200" spc="-5" dirty="0">
                <a:latin typeface="Lucida Calligraphy"/>
                <a:cs typeface="Lucida Calligraphy"/>
              </a:rPr>
              <a:t>Our mission </a:t>
            </a:r>
            <a:r>
              <a:rPr sz="1200" dirty="0">
                <a:latin typeface="Lucida Calligraphy"/>
                <a:cs typeface="Lucida Calligraphy"/>
              </a:rPr>
              <a:t>is to </a:t>
            </a:r>
            <a:r>
              <a:rPr sz="1200" spc="-5" dirty="0">
                <a:latin typeface="Lucida Calligraphy"/>
                <a:cs typeface="Lucida Calligraphy"/>
              </a:rPr>
              <a:t>make disciples of Jesus</a:t>
            </a:r>
            <a:r>
              <a:rPr sz="1200" spc="-45" dirty="0">
                <a:latin typeface="Lucida Calligraphy"/>
                <a:cs typeface="Lucida Calligraphy"/>
              </a:rPr>
              <a:t> </a:t>
            </a:r>
            <a:r>
              <a:rPr sz="1200" spc="-5" dirty="0">
                <a:latin typeface="Lucida Calligraphy"/>
                <a:cs typeface="Lucida Calligraphy"/>
              </a:rPr>
              <a:t>Christ</a:t>
            </a:r>
            <a:endParaRPr sz="1200" dirty="0">
              <a:latin typeface="Lucida Calligraphy"/>
              <a:cs typeface="Lucida Calligraphy"/>
            </a:endParaRPr>
          </a:p>
          <a:p>
            <a:pPr algn="ctr">
              <a:lnSpc>
                <a:spcPct val="100000"/>
              </a:lnSpc>
              <a:spcBef>
                <a:spcPts val="190"/>
              </a:spcBef>
            </a:pPr>
            <a:r>
              <a:rPr sz="1200" spc="-5" dirty="0">
                <a:latin typeface="Lucida Calligraphy"/>
                <a:cs typeface="Lucida Calligraphy"/>
              </a:rPr>
              <a:t>for the transformation of the</a:t>
            </a:r>
            <a:r>
              <a:rPr sz="1200" dirty="0">
                <a:latin typeface="Lucida Calligraphy"/>
                <a:cs typeface="Lucida Calligraphy"/>
              </a:rPr>
              <a:t> </a:t>
            </a:r>
            <a:r>
              <a:rPr sz="1200" spc="-5" dirty="0">
                <a:latin typeface="Lucida Calligraphy"/>
                <a:cs typeface="Lucida Calligraphy"/>
              </a:rPr>
              <a:t>world.</a:t>
            </a:r>
            <a:endParaRPr sz="1200" dirty="0">
              <a:latin typeface="Lucida Calligraphy"/>
              <a:cs typeface="Lucida Calligraphy"/>
            </a:endParaRPr>
          </a:p>
        </p:txBody>
      </p:sp>
      <p:sp>
        <p:nvSpPr>
          <p:cNvPr id="7" name="object 7"/>
          <p:cNvSpPr/>
          <p:nvPr/>
        </p:nvSpPr>
        <p:spPr>
          <a:xfrm>
            <a:off x="514261" y="2169541"/>
            <a:ext cx="4424045" cy="0"/>
          </a:xfrm>
          <a:custGeom>
            <a:avLst/>
            <a:gdLst/>
            <a:ahLst/>
            <a:cxnLst/>
            <a:rect l="l" t="t" r="r" b="b"/>
            <a:pathLst>
              <a:path w="4424045">
                <a:moveTo>
                  <a:pt x="0" y="0"/>
                </a:moveTo>
                <a:lnTo>
                  <a:pt x="4423498" y="0"/>
                </a:lnTo>
              </a:path>
            </a:pathLst>
          </a:custGeom>
          <a:ln w="9525">
            <a:solidFill>
              <a:srgbClr val="000000"/>
            </a:solidFill>
          </a:ln>
        </p:spPr>
        <p:txBody>
          <a:bodyPr wrap="square" lIns="0" tIns="0" rIns="0" bIns="0" rtlCol="0"/>
          <a:lstStyle/>
          <a:p>
            <a:endParaRPr/>
          </a:p>
        </p:txBody>
      </p:sp>
      <p:sp>
        <p:nvSpPr>
          <p:cNvPr id="8" name="object 8"/>
          <p:cNvSpPr txBox="1"/>
          <p:nvPr/>
        </p:nvSpPr>
        <p:spPr>
          <a:xfrm>
            <a:off x="481076" y="474979"/>
            <a:ext cx="1706245" cy="1020444"/>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Rev. Keith</a:t>
            </a:r>
            <a:r>
              <a:rPr sz="1000" b="1" spc="-15" dirty="0">
                <a:latin typeface="Corbel"/>
                <a:cs typeface="Corbel"/>
              </a:rPr>
              <a:t> </a:t>
            </a:r>
            <a:r>
              <a:rPr sz="1000" b="1" spc="-5" dirty="0">
                <a:latin typeface="Corbel"/>
                <a:cs typeface="Corbel"/>
              </a:rPr>
              <a:t>Dunn</a:t>
            </a:r>
            <a:endParaRPr sz="1000" dirty="0">
              <a:latin typeface="Corbel"/>
              <a:cs typeface="Corbel"/>
            </a:endParaRPr>
          </a:p>
          <a:p>
            <a:pPr marL="12700">
              <a:lnSpc>
                <a:spcPct val="100000"/>
              </a:lnSpc>
              <a:spcBef>
                <a:spcPts val="10"/>
              </a:spcBef>
            </a:pPr>
            <a:r>
              <a:rPr sz="1000" spc="-5" dirty="0">
                <a:latin typeface="Corbel"/>
                <a:cs typeface="Corbel"/>
              </a:rPr>
              <a:t>Senior Pastor</a:t>
            </a:r>
            <a:endParaRPr sz="1000" dirty="0">
              <a:latin typeface="Corbel"/>
              <a:cs typeface="Corbel"/>
            </a:endParaRPr>
          </a:p>
          <a:p>
            <a:pPr marL="12700">
              <a:lnSpc>
                <a:spcPct val="100000"/>
              </a:lnSpc>
              <a:spcBef>
                <a:spcPts val="5"/>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4"/>
              </a:rPr>
              <a:t>kdunn@bakerstownumc.org</a:t>
            </a:r>
            <a:endParaRPr sz="1000" dirty="0">
              <a:latin typeface="Corbel"/>
              <a:cs typeface="Corbel"/>
            </a:endParaRPr>
          </a:p>
          <a:p>
            <a:pPr marL="12700">
              <a:lnSpc>
                <a:spcPct val="100000"/>
              </a:lnSpc>
              <a:spcBef>
                <a:spcPts val="610"/>
              </a:spcBef>
            </a:pPr>
            <a:r>
              <a:rPr sz="1000" b="1" spc="-5" dirty="0">
                <a:latin typeface="Corbel"/>
                <a:cs typeface="Corbel"/>
              </a:rPr>
              <a:t>Rev. Amanda</a:t>
            </a:r>
            <a:r>
              <a:rPr sz="1000" b="1" spc="-10" dirty="0">
                <a:latin typeface="Corbel"/>
                <a:cs typeface="Corbel"/>
              </a:rPr>
              <a:t> </a:t>
            </a:r>
            <a:r>
              <a:rPr sz="1000" b="1" spc="-5" dirty="0">
                <a:latin typeface="Corbel"/>
                <a:cs typeface="Corbel"/>
              </a:rPr>
              <a:t>Mitchell</a:t>
            </a:r>
            <a:endParaRPr sz="1000" dirty="0">
              <a:latin typeface="Corbel"/>
              <a:cs typeface="Corbel"/>
            </a:endParaRPr>
          </a:p>
          <a:p>
            <a:pPr marL="12700">
              <a:lnSpc>
                <a:spcPct val="100000"/>
              </a:lnSpc>
              <a:spcBef>
                <a:spcPts val="15"/>
              </a:spcBef>
            </a:pPr>
            <a:r>
              <a:rPr sz="1000" spc="-5" dirty="0">
                <a:latin typeface="Corbel"/>
                <a:cs typeface="Corbel"/>
              </a:rPr>
              <a:t>Associate Pastor/Youth</a:t>
            </a:r>
            <a:r>
              <a:rPr sz="1000" spc="-70" dirty="0">
                <a:latin typeface="Corbel"/>
                <a:cs typeface="Corbel"/>
              </a:rPr>
              <a:t> </a:t>
            </a:r>
            <a:r>
              <a:rPr sz="1000" spc="-5" dirty="0">
                <a:latin typeface="Corbel"/>
                <a:cs typeface="Corbel"/>
              </a:rPr>
              <a:t>Director</a:t>
            </a:r>
            <a:endParaRPr sz="1000" dirty="0">
              <a:latin typeface="Corbel"/>
              <a:cs typeface="Corbel"/>
            </a:endParaRPr>
          </a:p>
          <a:p>
            <a:pPr marL="12700">
              <a:lnSpc>
                <a:spcPct val="100000"/>
              </a:lnSpc>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5"/>
              </a:rPr>
              <a:t>amitchell@bakerstownumc.org</a:t>
            </a:r>
            <a:endParaRPr sz="1000" dirty="0">
              <a:latin typeface="Corbel"/>
              <a:cs typeface="Corbel"/>
            </a:endParaRPr>
          </a:p>
        </p:txBody>
      </p:sp>
      <p:sp>
        <p:nvSpPr>
          <p:cNvPr id="9" name="object 9"/>
          <p:cNvSpPr txBox="1"/>
          <p:nvPr/>
        </p:nvSpPr>
        <p:spPr>
          <a:xfrm>
            <a:off x="481076" y="1580134"/>
            <a:ext cx="1607820" cy="483870"/>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Lora</a:t>
            </a:r>
            <a:r>
              <a:rPr sz="1000" b="1" spc="-10" dirty="0">
                <a:latin typeface="Corbel"/>
                <a:cs typeface="Corbel"/>
              </a:rPr>
              <a:t> </a:t>
            </a:r>
            <a:r>
              <a:rPr sz="1000" b="1" spc="-5" dirty="0">
                <a:latin typeface="Corbel"/>
                <a:cs typeface="Corbel"/>
              </a:rPr>
              <a:t>Stafura</a:t>
            </a:r>
            <a:endParaRPr sz="1000">
              <a:latin typeface="Corbel"/>
              <a:cs typeface="Corbel"/>
            </a:endParaRPr>
          </a:p>
          <a:p>
            <a:pPr marL="12700">
              <a:lnSpc>
                <a:spcPct val="100000"/>
              </a:lnSpc>
            </a:pPr>
            <a:r>
              <a:rPr sz="1000" spc="-15" dirty="0">
                <a:latin typeface="Corbel"/>
                <a:cs typeface="Corbel"/>
              </a:rPr>
              <a:t>Office</a:t>
            </a:r>
            <a:r>
              <a:rPr sz="1000" spc="-10" dirty="0">
                <a:latin typeface="Corbel"/>
                <a:cs typeface="Corbel"/>
              </a:rPr>
              <a:t> </a:t>
            </a:r>
            <a:r>
              <a:rPr sz="1000" spc="-5" dirty="0">
                <a:latin typeface="Corbel"/>
                <a:cs typeface="Corbel"/>
              </a:rPr>
              <a:t>Administrator</a:t>
            </a:r>
            <a:endParaRPr sz="1000">
              <a:latin typeface="Corbel"/>
              <a:cs typeface="Corbel"/>
            </a:endParaRPr>
          </a:p>
          <a:p>
            <a:pPr marL="12700">
              <a:lnSpc>
                <a:spcPct val="100000"/>
              </a:lnSpc>
              <a:spcBef>
                <a:spcPts val="10"/>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6"/>
              </a:rPr>
              <a:t>lstafura@bakerstownumc.org</a:t>
            </a:r>
            <a:endParaRPr sz="1000">
              <a:latin typeface="Corbel"/>
              <a:cs typeface="Corbel"/>
            </a:endParaRPr>
          </a:p>
        </p:txBody>
      </p:sp>
      <p:sp>
        <p:nvSpPr>
          <p:cNvPr id="10" name="object 10"/>
          <p:cNvSpPr txBox="1"/>
          <p:nvPr/>
        </p:nvSpPr>
        <p:spPr>
          <a:xfrm>
            <a:off x="2725927" y="474979"/>
            <a:ext cx="1988820" cy="1020444"/>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Joyce Gindlesperger</a:t>
            </a:r>
            <a:endParaRPr sz="1000" dirty="0">
              <a:latin typeface="Corbel"/>
              <a:cs typeface="Corbel"/>
            </a:endParaRPr>
          </a:p>
          <a:p>
            <a:pPr marL="12700">
              <a:lnSpc>
                <a:spcPct val="100000"/>
              </a:lnSpc>
              <a:spcBef>
                <a:spcPts val="10"/>
              </a:spcBef>
            </a:pPr>
            <a:r>
              <a:rPr sz="1000" spc="-5" dirty="0">
                <a:latin typeface="Corbel"/>
                <a:cs typeface="Corbel"/>
              </a:rPr>
              <a:t>Director of Music</a:t>
            </a:r>
            <a:endParaRPr sz="1000" dirty="0">
              <a:latin typeface="Corbel"/>
              <a:cs typeface="Corbel"/>
            </a:endParaRPr>
          </a:p>
          <a:p>
            <a:pPr marL="12700">
              <a:lnSpc>
                <a:spcPct val="100000"/>
              </a:lnSpc>
              <a:spcBef>
                <a:spcPts val="5"/>
              </a:spcBef>
            </a:pPr>
            <a:r>
              <a:rPr sz="1000" u="sng" spc="-50" dirty="0">
                <a:solidFill>
                  <a:srgbClr val="0066FF"/>
                </a:solidFill>
                <a:uFill>
                  <a:solidFill>
                    <a:srgbClr val="0066FF"/>
                  </a:solidFill>
                </a:uFill>
                <a:latin typeface="Times New Roman"/>
                <a:cs typeface="Times New Roman"/>
                <a:hlinkClick r:id="rId7"/>
              </a:rPr>
              <a:t> </a:t>
            </a:r>
            <a:r>
              <a:rPr sz="1000" u="sng" spc="-5" dirty="0">
                <a:solidFill>
                  <a:srgbClr val="0066FF"/>
                </a:solidFill>
                <a:uFill>
                  <a:solidFill>
                    <a:srgbClr val="0066FF"/>
                  </a:solidFill>
                </a:uFill>
                <a:latin typeface="Corbel"/>
                <a:cs typeface="Corbel"/>
                <a:hlinkClick r:id="rId7"/>
              </a:rPr>
              <a:t>jgindlesperger@bakerstownumc.org</a:t>
            </a:r>
            <a:endParaRPr sz="1000" dirty="0">
              <a:latin typeface="Corbel"/>
              <a:cs typeface="Corbel"/>
            </a:endParaRPr>
          </a:p>
          <a:p>
            <a:pPr marL="12700">
              <a:lnSpc>
                <a:spcPct val="100000"/>
              </a:lnSpc>
              <a:spcBef>
                <a:spcPts val="610"/>
              </a:spcBef>
            </a:pPr>
            <a:r>
              <a:rPr sz="1000" b="1" spc="-5" dirty="0">
                <a:latin typeface="Corbel"/>
                <a:cs typeface="Corbel"/>
              </a:rPr>
              <a:t>Jennie</a:t>
            </a:r>
            <a:r>
              <a:rPr sz="1000" b="1" dirty="0">
                <a:latin typeface="Corbel"/>
                <a:cs typeface="Corbel"/>
              </a:rPr>
              <a:t> </a:t>
            </a:r>
            <a:r>
              <a:rPr sz="1000" b="1" spc="-10" dirty="0">
                <a:latin typeface="Corbel"/>
                <a:cs typeface="Corbel"/>
              </a:rPr>
              <a:t>Smith</a:t>
            </a:r>
            <a:endParaRPr sz="1000" dirty="0">
              <a:latin typeface="Corbel"/>
              <a:cs typeface="Corbel"/>
            </a:endParaRPr>
          </a:p>
          <a:p>
            <a:pPr marL="12700">
              <a:lnSpc>
                <a:spcPct val="100000"/>
              </a:lnSpc>
              <a:spcBef>
                <a:spcPts val="15"/>
              </a:spcBef>
            </a:pPr>
            <a:r>
              <a:rPr sz="1000" spc="-5" dirty="0">
                <a:latin typeface="Corbel"/>
                <a:cs typeface="Corbel"/>
              </a:rPr>
              <a:t>Children’s Ministry</a:t>
            </a:r>
            <a:r>
              <a:rPr sz="1000" spc="10" dirty="0">
                <a:latin typeface="Corbel"/>
                <a:cs typeface="Corbel"/>
              </a:rPr>
              <a:t> </a:t>
            </a:r>
            <a:r>
              <a:rPr sz="1000" spc="-5" dirty="0">
                <a:latin typeface="Corbel"/>
                <a:cs typeface="Corbel"/>
              </a:rPr>
              <a:t>Director</a:t>
            </a:r>
            <a:endParaRPr sz="1000" dirty="0">
              <a:latin typeface="Corbel"/>
              <a:cs typeface="Corbel"/>
            </a:endParaRPr>
          </a:p>
          <a:p>
            <a:pPr marL="12700">
              <a:lnSpc>
                <a:spcPct val="100000"/>
              </a:lnSpc>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6"/>
              </a:rPr>
              <a:t>JSmith@bakerstownumc.org</a:t>
            </a:r>
            <a:endParaRPr sz="1000" dirty="0">
              <a:latin typeface="Corbel"/>
              <a:cs typeface="Corbel"/>
            </a:endParaRPr>
          </a:p>
        </p:txBody>
      </p:sp>
      <p:sp>
        <p:nvSpPr>
          <p:cNvPr id="11" name="object 11"/>
          <p:cNvSpPr txBox="1"/>
          <p:nvPr/>
        </p:nvSpPr>
        <p:spPr>
          <a:xfrm>
            <a:off x="2725927" y="1580134"/>
            <a:ext cx="1598295" cy="483870"/>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Tracy Hefner</a:t>
            </a:r>
            <a:endParaRPr sz="1000">
              <a:latin typeface="Corbel"/>
              <a:cs typeface="Corbel"/>
            </a:endParaRPr>
          </a:p>
          <a:p>
            <a:pPr marL="12700">
              <a:lnSpc>
                <a:spcPct val="100000"/>
              </a:lnSpc>
            </a:pPr>
            <a:r>
              <a:rPr sz="1000" spc="-5" dirty="0">
                <a:latin typeface="Corbel"/>
                <a:cs typeface="Corbel"/>
              </a:rPr>
              <a:t>Worship</a:t>
            </a:r>
            <a:r>
              <a:rPr sz="1000" spc="5" dirty="0">
                <a:latin typeface="Corbel"/>
                <a:cs typeface="Corbel"/>
              </a:rPr>
              <a:t> </a:t>
            </a:r>
            <a:r>
              <a:rPr sz="1000" spc="-5" dirty="0">
                <a:latin typeface="Corbel"/>
                <a:cs typeface="Corbel"/>
              </a:rPr>
              <a:t>Leader</a:t>
            </a:r>
            <a:endParaRPr sz="1000">
              <a:latin typeface="Corbel"/>
              <a:cs typeface="Corbel"/>
            </a:endParaRPr>
          </a:p>
          <a:p>
            <a:pPr marL="12700">
              <a:lnSpc>
                <a:spcPct val="100000"/>
              </a:lnSpc>
              <a:spcBef>
                <a:spcPts val="10"/>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8"/>
              </a:rPr>
              <a:t>thefner@bakerstownumc.org</a:t>
            </a:r>
            <a:endParaRPr sz="1000">
              <a:latin typeface="Corbel"/>
              <a:cs typeface="Corbel"/>
            </a:endParaRPr>
          </a:p>
        </p:txBody>
      </p:sp>
      <p:sp>
        <p:nvSpPr>
          <p:cNvPr id="14" name="object 14"/>
          <p:cNvSpPr txBox="1"/>
          <p:nvPr/>
        </p:nvSpPr>
        <p:spPr>
          <a:xfrm>
            <a:off x="228601" y="2209241"/>
            <a:ext cx="4699380" cy="5450210"/>
          </a:xfrm>
          <a:prstGeom prst="rect">
            <a:avLst/>
          </a:prstGeom>
        </p:spPr>
        <p:txBody>
          <a:bodyPr vert="horz" wrap="square" lIns="0" tIns="33020" rIns="0" bIns="0" rtlCol="0">
            <a:spAutoFit/>
          </a:bodyPr>
          <a:lstStyle/>
          <a:p>
            <a:r>
              <a:rPr lang="en-US" sz="1100" b="1" dirty="0">
                <a:latin typeface="Times New Roman" panose="02020603050405020304" pitchFamily="18" charset="0"/>
                <a:cs typeface="Times New Roman" panose="02020603050405020304" pitchFamily="18" charset="0"/>
              </a:rPr>
              <a:t>GriefShare | Wednesday’s |7:00pm| Welsey Room</a:t>
            </a:r>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GriefShare is a special support group designed to offer you help and encouragement after losing a loved one. Our group is led by caring people who have experienced grief and want to help you through the difficult days ahead. We know it hurts, and we want to help.  Our GriefShare program is co-led by Rev. Bill Dambach, Marcia Shipley, Tim McDermott, Judy Moore, and Marge Kirkpatrick. </a:t>
            </a:r>
          </a:p>
          <a:p>
            <a:r>
              <a:rPr lang="en-US" sz="1100" dirty="0">
                <a:latin typeface="Times New Roman" panose="02020603050405020304" pitchFamily="18" charset="0"/>
                <a:cs typeface="Times New Roman" panose="02020603050405020304" pitchFamily="18" charset="0"/>
              </a:rPr>
              <a:t> </a:t>
            </a:r>
          </a:p>
          <a:p>
            <a:r>
              <a:rPr lang="en-US" sz="1100" b="1" dirty="0">
                <a:latin typeface="Times New Roman" panose="02020603050405020304" pitchFamily="18" charset="0"/>
                <a:cs typeface="Times New Roman" panose="02020603050405020304" pitchFamily="18" charset="0"/>
              </a:rPr>
              <a:t>Tuesday Night Bible Study| 6:30-7:30pm| Fellowship Hall </a:t>
            </a:r>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​Join  together in a study of "The Holy Spirit"</a:t>
            </a:r>
          </a:p>
          <a:p>
            <a:r>
              <a:rPr lang="en-US" sz="1100" dirty="0">
                <a:latin typeface="Times New Roman" panose="02020603050405020304" pitchFamily="18" charset="0"/>
                <a:cs typeface="Times New Roman" panose="02020603050405020304" pitchFamily="18" charset="0"/>
              </a:rPr>
              <a:t> </a:t>
            </a:r>
          </a:p>
          <a:p>
            <a:r>
              <a:rPr lang="en-US" sz="1100" dirty="0">
                <a:latin typeface="Times New Roman" panose="02020603050405020304" pitchFamily="18" charset="0"/>
                <a:cs typeface="Times New Roman" panose="02020603050405020304" pitchFamily="18" charset="0"/>
              </a:rPr>
              <a:t>The Father, Son and Holy Spirit. How many times have we said that? Yet, what do we really know about the third member of the Godhead? The value of studying the Holy Spirit can be seen in noticing His prominence in several areas. </a:t>
            </a:r>
          </a:p>
          <a:p>
            <a:r>
              <a:rPr lang="en-US" sz="1100" dirty="0">
                <a:latin typeface="Times New Roman" panose="02020603050405020304" pitchFamily="18" charset="0"/>
                <a:cs typeface="Times New Roman" panose="02020603050405020304" pitchFamily="18" charset="0"/>
              </a:rPr>
              <a:t> </a:t>
            </a:r>
          </a:p>
          <a:p>
            <a:r>
              <a:rPr lang="en-US" sz="1100" b="1" dirty="0" err="1">
                <a:latin typeface="Times New Roman" panose="02020603050405020304" pitchFamily="18" charset="0"/>
                <a:cs typeface="Times New Roman" panose="02020603050405020304" pitchFamily="18" charset="0"/>
              </a:rPr>
              <a:t>DIGGing</a:t>
            </a:r>
            <a:r>
              <a:rPr lang="en-US" sz="1100" b="1" dirty="0">
                <a:latin typeface="Times New Roman" panose="02020603050405020304" pitchFamily="18" charset="0"/>
                <a:cs typeface="Times New Roman" panose="02020603050405020304" pitchFamily="18" charset="0"/>
              </a:rPr>
              <a:t> Deeper | Sunday | 9:45am | Wesley Room | Nov. 30th</a:t>
            </a:r>
            <a:endParaRPr lang="en-US" sz="1100" dirty="0">
              <a:latin typeface="Times New Roman" panose="02020603050405020304" pitchFamily="18" charset="0"/>
              <a:cs typeface="Times New Roman" panose="02020603050405020304" pitchFamily="18" charset="0"/>
            </a:endParaRPr>
          </a:p>
          <a:p>
            <a:r>
              <a:rPr lang="en-US" sz="1100" dirty="0"/>
              <a:t>Typical Advent studies focus on the gospels of Matthew and Luke.  This Advent, </a:t>
            </a:r>
            <a:r>
              <a:rPr lang="en-US" sz="1100" dirty="0" err="1"/>
              <a:t>DIGGing</a:t>
            </a:r>
            <a:r>
              <a:rPr lang="en-US" sz="1100" dirty="0"/>
              <a:t> Deeper is using the book The Christmas Letters by Rev. </a:t>
            </a:r>
            <a:r>
              <a:rPr lang="en-US" sz="1100" dirty="0" err="1"/>
              <a:t>Magrey</a:t>
            </a:r>
            <a:r>
              <a:rPr lang="en-US" sz="1100" dirty="0"/>
              <a:t> DeVega.  You may or may not know the story of your birth. If you do, there is something special about hearing your origin story again and remembering how it all began for you. That’s why we observe Advent: to celebrate how it all began for us. In The Christmas Letters, </a:t>
            </a:r>
            <a:r>
              <a:rPr lang="en-US" sz="1100" dirty="0" err="1"/>
              <a:t>Magrey</a:t>
            </a:r>
            <a:r>
              <a:rPr lang="en-US" sz="1100" dirty="0"/>
              <a:t> </a:t>
            </a:r>
            <a:r>
              <a:rPr lang="en-US" sz="1100" dirty="0" err="1"/>
              <a:t>deVega</a:t>
            </a:r>
            <a:r>
              <a:rPr lang="en-US" sz="1100" dirty="0"/>
              <a:t> invites you to hear about the miracle of Christ’s birth from those who first told the story. The letters in the New Testament, known as the Epistles, contain the first attempts by the church to understand and celebrate the mystery of the Incarnation. They point us to the origins of what we believe about Jesus, fully human and fully divine. By spending time with these holy, ancient words this Advent, you’ll come to know the meaning of Christ’s coming like never before.  </a:t>
            </a:r>
          </a:p>
          <a:p>
            <a:r>
              <a:rPr lang="en-US" sz="1100" dirty="0"/>
              <a:t> </a:t>
            </a:r>
          </a:p>
          <a:p>
            <a:r>
              <a:rPr lang="en-US" sz="1100" dirty="0"/>
              <a:t>Read the New Testament letters, Romans, 1 John, Philippians, and Colossians as your first Christmas letters of the season and find within them an invitation from God to deepen your understanding of the Incarnation and embrace a fuller commitment to Jesus Christ</a:t>
            </a:r>
          </a:p>
        </p:txBody>
      </p:sp>
      <p:pic>
        <p:nvPicPr>
          <p:cNvPr id="13" name="Picture 12" descr="A candle with a red bow&#10;&#10;AI-generated content may be incorrect.">
            <a:extLst>
              <a:ext uri="{FF2B5EF4-FFF2-40B4-BE49-F238E27FC236}">
                <a16:creationId xmlns:a16="http://schemas.microsoft.com/office/drawing/2014/main" id="{9C2260B9-489F-2E01-8637-F7ECE880D08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2590800"/>
            <a:ext cx="3329121" cy="480873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D5DC794-4E1D-FC12-D6C5-E8002CA5EB7D}"/>
            </a:ext>
          </a:extLst>
        </p:cNvPr>
        <p:cNvGrpSpPr/>
        <p:nvPr/>
      </p:nvGrpSpPr>
      <p:grpSpPr>
        <a:xfrm>
          <a:off x="0" y="0"/>
          <a:ext cx="0" cy="0"/>
          <a:chOff x="0" y="0"/>
          <a:chExt cx="0" cy="0"/>
        </a:xfrm>
      </p:grpSpPr>
      <p:sp>
        <p:nvSpPr>
          <p:cNvPr id="7" name="object 7">
            <a:extLst>
              <a:ext uri="{FF2B5EF4-FFF2-40B4-BE49-F238E27FC236}">
                <a16:creationId xmlns:a16="http://schemas.microsoft.com/office/drawing/2014/main" id="{22A352E9-3F0D-754E-C334-D1CD72A9C890}"/>
              </a:ext>
            </a:extLst>
          </p:cNvPr>
          <p:cNvSpPr/>
          <p:nvPr/>
        </p:nvSpPr>
        <p:spPr>
          <a:xfrm>
            <a:off x="250862" y="2000298"/>
            <a:ext cx="4073360" cy="45719"/>
          </a:xfrm>
          <a:custGeom>
            <a:avLst/>
            <a:gdLst/>
            <a:ahLst/>
            <a:cxnLst/>
            <a:rect l="l" t="t" r="r" b="b"/>
            <a:pathLst>
              <a:path w="4424045">
                <a:moveTo>
                  <a:pt x="0" y="0"/>
                </a:moveTo>
                <a:lnTo>
                  <a:pt x="4423498" y="0"/>
                </a:lnTo>
              </a:path>
            </a:pathLst>
          </a:custGeom>
          <a:ln w="9525">
            <a:solidFill>
              <a:srgbClr val="000000"/>
            </a:solidFill>
          </a:ln>
        </p:spPr>
        <p:txBody>
          <a:bodyPr wrap="square" lIns="0" tIns="0" rIns="0" bIns="0" rtlCol="0"/>
          <a:lstStyle/>
          <a:p>
            <a:endParaRPr/>
          </a:p>
        </p:txBody>
      </p:sp>
      <p:sp>
        <p:nvSpPr>
          <p:cNvPr id="8" name="object 8">
            <a:extLst>
              <a:ext uri="{FF2B5EF4-FFF2-40B4-BE49-F238E27FC236}">
                <a16:creationId xmlns:a16="http://schemas.microsoft.com/office/drawing/2014/main" id="{40F1EAC7-CBEB-5B95-244B-2598FA1ACEAE}"/>
              </a:ext>
            </a:extLst>
          </p:cNvPr>
          <p:cNvSpPr txBox="1"/>
          <p:nvPr/>
        </p:nvSpPr>
        <p:spPr>
          <a:xfrm>
            <a:off x="250862" y="304184"/>
            <a:ext cx="1706245" cy="1020444"/>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Rev. Keith</a:t>
            </a:r>
            <a:r>
              <a:rPr sz="1000" b="1" spc="-15" dirty="0">
                <a:latin typeface="Corbel"/>
                <a:cs typeface="Corbel"/>
              </a:rPr>
              <a:t> </a:t>
            </a:r>
            <a:r>
              <a:rPr sz="1000" b="1" spc="-5" dirty="0">
                <a:latin typeface="Corbel"/>
                <a:cs typeface="Corbel"/>
              </a:rPr>
              <a:t>Dunn</a:t>
            </a:r>
            <a:endParaRPr sz="1000" dirty="0">
              <a:latin typeface="Corbel"/>
              <a:cs typeface="Corbel"/>
            </a:endParaRPr>
          </a:p>
          <a:p>
            <a:pPr marL="12700">
              <a:lnSpc>
                <a:spcPct val="100000"/>
              </a:lnSpc>
              <a:spcBef>
                <a:spcPts val="10"/>
              </a:spcBef>
            </a:pPr>
            <a:r>
              <a:rPr sz="1000" spc="-5" dirty="0">
                <a:latin typeface="Corbel"/>
                <a:cs typeface="Corbel"/>
              </a:rPr>
              <a:t>Senior Pastor</a:t>
            </a:r>
            <a:endParaRPr sz="1000" dirty="0">
              <a:latin typeface="Corbel"/>
              <a:cs typeface="Corbel"/>
            </a:endParaRPr>
          </a:p>
          <a:p>
            <a:pPr marL="12700">
              <a:lnSpc>
                <a:spcPct val="100000"/>
              </a:lnSpc>
              <a:spcBef>
                <a:spcPts val="5"/>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2"/>
              </a:rPr>
              <a:t>kdunn@bakerstownumc.org</a:t>
            </a:r>
            <a:endParaRPr sz="1000" dirty="0">
              <a:latin typeface="Corbel"/>
              <a:cs typeface="Corbel"/>
            </a:endParaRPr>
          </a:p>
          <a:p>
            <a:pPr marL="12700">
              <a:lnSpc>
                <a:spcPct val="100000"/>
              </a:lnSpc>
              <a:spcBef>
                <a:spcPts val="610"/>
              </a:spcBef>
            </a:pPr>
            <a:r>
              <a:rPr sz="1000" b="1" spc="-5" dirty="0">
                <a:latin typeface="Corbel"/>
                <a:cs typeface="Corbel"/>
              </a:rPr>
              <a:t>Rev. Amanda</a:t>
            </a:r>
            <a:r>
              <a:rPr sz="1000" b="1" spc="-10" dirty="0">
                <a:latin typeface="Corbel"/>
                <a:cs typeface="Corbel"/>
              </a:rPr>
              <a:t> </a:t>
            </a:r>
            <a:r>
              <a:rPr sz="1000" b="1" spc="-5" dirty="0">
                <a:latin typeface="Corbel"/>
                <a:cs typeface="Corbel"/>
              </a:rPr>
              <a:t>Mitchell</a:t>
            </a:r>
            <a:endParaRPr sz="1000" dirty="0">
              <a:latin typeface="Corbel"/>
              <a:cs typeface="Corbel"/>
            </a:endParaRPr>
          </a:p>
          <a:p>
            <a:pPr marL="12700">
              <a:lnSpc>
                <a:spcPct val="100000"/>
              </a:lnSpc>
              <a:spcBef>
                <a:spcPts val="15"/>
              </a:spcBef>
            </a:pPr>
            <a:r>
              <a:rPr sz="1000" spc="-5" dirty="0">
                <a:latin typeface="Corbel"/>
                <a:cs typeface="Corbel"/>
              </a:rPr>
              <a:t>Associate Pastor/Youth</a:t>
            </a:r>
            <a:r>
              <a:rPr sz="1000" spc="-70" dirty="0">
                <a:latin typeface="Corbel"/>
                <a:cs typeface="Corbel"/>
              </a:rPr>
              <a:t> </a:t>
            </a:r>
            <a:r>
              <a:rPr sz="1000" spc="-5" dirty="0">
                <a:latin typeface="Corbel"/>
                <a:cs typeface="Corbel"/>
              </a:rPr>
              <a:t>Director</a:t>
            </a:r>
            <a:endParaRPr sz="1000" dirty="0">
              <a:latin typeface="Corbel"/>
              <a:cs typeface="Corbel"/>
            </a:endParaRPr>
          </a:p>
          <a:p>
            <a:pPr marL="12700">
              <a:lnSpc>
                <a:spcPct val="100000"/>
              </a:lnSpc>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3"/>
              </a:rPr>
              <a:t>amitchell@bakerstownumc.org</a:t>
            </a:r>
            <a:endParaRPr sz="1000" dirty="0">
              <a:latin typeface="Corbel"/>
              <a:cs typeface="Corbel"/>
            </a:endParaRPr>
          </a:p>
        </p:txBody>
      </p:sp>
      <p:sp>
        <p:nvSpPr>
          <p:cNvPr id="9" name="object 9">
            <a:extLst>
              <a:ext uri="{FF2B5EF4-FFF2-40B4-BE49-F238E27FC236}">
                <a16:creationId xmlns:a16="http://schemas.microsoft.com/office/drawing/2014/main" id="{D0F419C3-63A4-E88B-6060-0B56E4B0A44A}"/>
              </a:ext>
            </a:extLst>
          </p:cNvPr>
          <p:cNvSpPr txBox="1"/>
          <p:nvPr/>
        </p:nvSpPr>
        <p:spPr>
          <a:xfrm>
            <a:off x="250862" y="1409430"/>
            <a:ext cx="1607820" cy="483870"/>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Lora</a:t>
            </a:r>
            <a:r>
              <a:rPr sz="1000" b="1" spc="-10" dirty="0">
                <a:latin typeface="Corbel"/>
                <a:cs typeface="Corbel"/>
              </a:rPr>
              <a:t> </a:t>
            </a:r>
            <a:r>
              <a:rPr sz="1000" b="1" spc="-5" dirty="0">
                <a:latin typeface="Corbel"/>
                <a:cs typeface="Corbel"/>
              </a:rPr>
              <a:t>Stafura</a:t>
            </a:r>
            <a:endParaRPr sz="1000" dirty="0">
              <a:latin typeface="Corbel"/>
              <a:cs typeface="Corbel"/>
            </a:endParaRPr>
          </a:p>
          <a:p>
            <a:pPr marL="12700">
              <a:lnSpc>
                <a:spcPct val="100000"/>
              </a:lnSpc>
            </a:pPr>
            <a:r>
              <a:rPr sz="1000" spc="-15" dirty="0">
                <a:latin typeface="Corbel"/>
                <a:cs typeface="Corbel"/>
              </a:rPr>
              <a:t>Office</a:t>
            </a:r>
            <a:r>
              <a:rPr sz="1000" spc="-10" dirty="0">
                <a:latin typeface="Corbel"/>
                <a:cs typeface="Corbel"/>
              </a:rPr>
              <a:t> </a:t>
            </a:r>
            <a:r>
              <a:rPr sz="1000" spc="-5" dirty="0">
                <a:latin typeface="Corbel"/>
                <a:cs typeface="Corbel"/>
              </a:rPr>
              <a:t>Administrator</a:t>
            </a:r>
            <a:endParaRPr sz="1000" dirty="0">
              <a:latin typeface="Corbel"/>
              <a:cs typeface="Corbel"/>
            </a:endParaRPr>
          </a:p>
          <a:p>
            <a:pPr marL="12700">
              <a:lnSpc>
                <a:spcPct val="100000"/>
              </a:lnSpc>
              <a:spcBef>
                <a:spcPts val="10"/>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4"/>
              </a:rPr>
              <a:t>lstafura@bakerstownumc.org</a:t>
            </a:r>
            <a:endParaRPr sz="1000" dirty="0">
              <a:latin typeface="Corbel"/>
              <a:cs typeface="Corbel"/>
            </a:endParaRPr>
          </a:p>
        </p:txBody>
      </p:sp>
      <p:sp>
        <p:nvSpPr>
          <p:cNvPr id="10" name="object 10">
            <a:extLst>
              <a:ext uri="{FF2B5EF4-FFF2-40B4-BE49-F238E27FC236}">
                <a16:creationId xmlns:a16="http://schemas.microsoft.com/office/drawing/2014/main" id="{083FE391-8C33-82CD-4BAC-6EB0698CB7D6}"/>
              </a:ext>
            </a:extLst>
          </p:cNvPr>
          <p:cNvSpPr txBox="1"/>
          <p:nvPr/>
        </p:nvSpPr>
        <p:spPr>
          <a:xfrm>
            <a:off x="2335402" y="236269"/>
            <a:ext cx="1988820" cy="1020444"/>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Joyce Gindlesperger</a:t>
            </a:r>
            <a:endParaRPr sz="1000" dirty="0">
              <a:latin typeface="Corbel"/>
              <a:cs typeface="Corbel"/>
            </a:endParaRPr>
          </a:p>
          <a:p>
            <a:pPr marL="12700">
              <a:lnSpc>
                <a:spcPct val="100000"/>
              </a:lnSpc>
              <a:spcBef>
                <a:spcPts val="10"/>
              </a:spcBef>
            </a:pPr>
            <a:r>
              <a:rPr sz="1000" spc="-5" dirty="0">
                <a:latin typeface="Corbel"/>
                <a:cs typeface="Corbel"/>
              </a:rPr>
              <a:t>Director of Music</a:t>
            </a:r>
            <a:endParaRPr sz="1000" dirty="0">
              <a:latin typeface="Corbel"/>
              <a:cs typeface="Corbel"/>
            </a:endParaRPr>
          </a:p>
          <a:p>
            <a:pPr marL="12700">
              <a:lnSpc>
                <a:spcPct val="100000"/>
              </a:lnSpc>
              <a:spcBef>
                <a:spcPts val="5"/>
              </a:spcBef>
            </a:pPr>
            <a:r>
              <a:rPr sz="1000" u="sng" spc="-50" dirty="0">
                <a:solidFill>
                  <a:srgbClr val="0066FF"/>
                </a:solidFill>
                <a:uFill>
                  <a:solidFill>
                    <a:srgbClr val="0066FF"/>
                  </a:solidFill>
                </a:uFill>
                <a:latin typeface="Times New Roman"/>
                <a:cs typeface="Times New Roman"/>
                <a:hlinkClick r:id="rId5"/>
              </a:rPr>
              <a:t> </a:t>
            </a:r>
            <a:r>
              <a:rPr sz="1000" u="sng" spc="-5" dirty="0">
                <a:solidFill>
                  <a:srgbClr val="0066FF"/>
                </a:solidFill>
                <a:uFill>
                  <a:solidFill>
                    <a:srgbClr val="0066FF"/>
                  </a:solidFill>
                </a:uFill>
                <a:latin typeface="Corbel"/>
                <a:cs typeface="Corbel"/>
                <a:hlinkClick r:id="rId5"/>
              </a:rPr>
              <a:t>jgindlesperger@bakerstownumc.org</a:t>
            </a:r>
            <a:endParaRPr sz="1000" dirty="0">
              <a:latin typeface="Corbel"/>
              <a:cs typeface="Corbel"/>
            </a:endParaRPr>
          </a:p>
          <a:p>
            <a:pPr marL="12700">
              <a:lnSpc>
                <a:spcPct val="100000"/>
              </a:lnSpc>
              <a:spcBef>
                <a:spcPts val="610"/>
              </a:spcBef>
            </a:pPr>
            <a:r>
              <a:rPr sz="1000" b="1" spc="-5" dirty="0">
                <a:latin typeface="Corbel"/>
                <a:cs typeface="Corbel"/>
              </a:rPr>
              <a:t>Jennie</a:t>
            </a:r>
            <a:r>
              <a:rPr sz="1000" b="1" dirty="0">
                <a:latin typeface="Corbel"/>
                <a:cs typeface="Corbel"/>
              </a:rPr>
              <a:t> </a:t>
            </a:r>
            <a:r>
              <a:rPr sz="1000" b="1" spc="-10" dirty="0">
                <a:latin typeface="Corbel"/>
                <a:cs typeface="Corbel"/>
              </a:rPr>
              <a:t>Smith</a:t>
            </a:r>
            <a:endParaRPr sz="1000" dirty="0">
              <a:latin typeface="Corbel"/>
              <a:cs typeface="Corbel"/>
            </a:endParaRPr>
          </a:p>
          <a:p>
            <a:pPr marL="12700">
              <a:lnSpc>
                <a:spcPct val="100000"/>
              </a:lnSpc>
              <a:spcBef>
                <a:spcPts val="15"/>
              </a:spcBef>
            </a:pPr>
            <a:r>
              <a:rPr sz="1000" spc="-5" dirty="0">
                <a:latin typeface="Corbel"/>
                <a:cs typeface="Corbel"/>
              </a:rPr>
              <a:t>Children’s Ministry</a:t>
            </a:r>
            <a:r>
              <a:rPr sz="1000" spc="10" dirty="0">
                <a:latin typeface="Corbel"/>
                <a:cs typeface="Corbel"/>
              </a:rPr>
              <a:t> </a:t>
            </a:r>
            <a:r>
              <a:rPr sz="1000" spc="-5" dirty="0">
                <a:latin typeface="Corbel"/>
                <a:cs typeface="Corbel"/>
              </a:rPr>
              <a:t>Director</a:t>
            </a:r>
            <a:endParaRPr sz="1000" dirty="0">
              <a:latin typeface="Corbel"/>
              <a:cs typeface="Corbel"/>
            </a:endParaRPr>
          </a:p>
          <a:p>
            <a:pPr marL="12700">
              <a:lnSpc>
                <a:spcPct val="100000"/>
              </a:lnSpc>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4"/>
              </a:rPr>
              <a:t>JSmith@bakerstownumc.org</a:t>
            </a:r>
            <a:endParaRPr sz="1000" dirty="0">
              <a:latin typeface="Corbel"/>
              <a:cs typeface="Corbel"/>
            </a:endParaRPr>
          </a:p>
        </p:txBody>
      </p:sp>
      <p:sp>
        <p:nvSpPr>
          <p:cNvPr id="11" name="object 11">
            <a:extLst>
              <a:ext uri="{FF2B5EF4-FFF2-40B4-BE49-F238E27FC236}">
                <a16:creationId xmlns:a16="http://schemas.microsoft.com/office/drawing/2014/main" id="{CDEE2B27-01A7-FEF6-9E25-1BE4A97E3AC9}"/>
              </a:ext>
            </a:extLst>
          </p:cNvPr>
          <p:cNvSpPr txBox="1"/>
          <p:nvPr/>
        </p:nvSpPr>
        <p:spPr>
          <a:xfrm>
            <a:off x="2335402" y="1409430"/>
            <a:ext cx="1598295" cy="483870"/>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Corbel"/>
                <a:cs typeface="Corbel"/>
              </a:rPr>
              <a:t>Tracy Hefner</a:t>
            </a:r>
            <a:endParaRPr sz="1000" dirty="0">
              <a:latin typeface="Corbel"/>
              <a:cs typeface="Corbel"/>
            </a:endParaRPr>
          </a:p>
          <a:p>
            <a:pPr marL="12700">
              <a:lnSpc>
                <a:spcPct val="100000"/>
              </a:lnSpc>
            </a:pPr>
            <a:r>
              <a:rPr sz="1000" spc="-5" dirty="0">
                <a:latin typeface="Corbel"/>
                <a:cs typeface="Corbel"/>
              </a:rPr>
              <a:t>Worship</a:t>
            </a:r>
            <a:r>
              <a:rPr sz="1000" spc="5" dirty="0">
                <a:latin typeface="Corbel"/>
                <a:cs typeface="Corbel"/>
              </a:rPr>
              <a:t> </a:t>
            </a:r>
            <a:r>
              <a:rPr sz="1000" spc="-5" dirty="0">
                <a:latin typeface="Corbel"/>
                <a:cs typeface="Corbel"/>
              </a:rPr>
              <a:t>Leader</a:t>
            </a:r>
            <a:endParaRPr sz="1000" dirty="0">
              <a:latin typeface="Corbel"/>
              <a:cs typeface="Corbel"/>
            </a:endParaRPr>
          </a:p>
          <a:p>
            <a:pPr marL="12700">
              <a:lnSpc>
                <a:spcPct val="100000"/>
              </a:lnSpc>
              <a:spcBef>
                <a:spcPts val="10"/>
              </a:spcBef>
            </a:pPr>
            <a:r>
              <a:rPr sz="1000" u="sng" spc="-254" dirty="0">
                <a:solidFill>
                  <a:srgbClr val="0066FF"/>
                </a:solidFill>
                <a:uFill>
                  <a:solidFill>
                    <a:srgbClr val="0066FF"/>
                  </a:solidFill>
                </a:uFill>
                <a:latin typeface="Times New Roman"/>
                <a:cs typeface="Times New Roman"/>
              </a:rPr>
              <a:t> </a:t>
            </a:r>
            <a:r>
              <a:rPr sz="1000" u="sng" spc="-5" dirty="0">
                <a:solidFill>
                  <a:srgbClr val="0066FF"/>
                </a:solidFill>
                <a:uFill>
                  <a:solidFill>
                    <a:srgbClr val="0066FF"/>
                  </a:solidFill>
                </a:uFill>
                <a:latin typeface="Corbel"/>
                <a:cs typeface="Corbel"/>
                <a:hlinkClick r:id="rId6"/>
              </a:rPr>
              <a:t>thefner@bakerstownumc.org</a:t>
            </a:r>
            <a:endParaRPr sz="1000" dirty="0">
              <a:latin typeface="Corbel"/>
              <a:cs typeface="Corbel"/>
            </a:endParaRPr>
          </a:p>
        </p:txBody>
      </p:sp>
      <p:sp>
        <p:nvSpPr>
          <p:cNvPr id="14" name="object 14">
            <a:extLst>
              <a:ext uri="{FF2B5EF4-FFF2-40B4-BE49-F238E27FC236}">
                <a16:creationId xmlns:a16="http://schemas.microsoft.com/office/drawing/2014/main" id="{AA746CB5-7766-9B14-F996-254AA28BC21D}"/>
              </a:ext>
            </a:extLst>
          </p:cNvPr>
          <p:cNvSpPr txBox="1"/>
          <p:nvPr/>
        </p:nvSpPr>
        <p:spPr>
          <a:xfrm>
            <a:off x="243156" y="2068213"/>
            <a:ext cx="4419599" cy="5631798"/>
          </a:xfrm>
          <a:prstGeom prst="rect">
            <a:avLst/>
          </a:prstGeom>
        </p:spPr>
        <p:txBody>
          <a:bodyPr vert="horz" wrap="square" lIns="0" tIns="33020" rIns="0" bIns="0" rtlCol="0">
            <a:spAutoFit/>
          </a:bodyPr>
          <a:lstStyle/>
          <a:p>
            <a:r>
              <a:rPr lang="en-US" sz="1070" b="1" dirty="0">
                <a:latin typeface="Times New Roman" panose="02020603050405020304" pitchFamily="18" charset="0"/>
                <a:cs typeface="Times New Roman" panose="02020603050405020304" pitchFamily="18" charset="0"/>
              </a:rPr>
              <a:t>GriefShare | Wednesday’s |7:00pm| Welsey Room</a:t>
            </a:r>
            <a:endParaRPr lang="en-US" sz="1070" dirty="0">
              <a:latin typeface="Times New Roman" panose="02020603050405020304" pitchFamily="18" charset="0"/>
              <a:cs typeface="Times New Roman" panose="02020603050405020304" pitchFamily="18" charset="0"/>
            </a:endParaRPr>
          </a:p>
          <a:p>
            <a:r>
              <a:rPr lang="en-US" sz="1070" dirty="0">
                <a:latin typeface="Times New Roman" panose="02020603050405020304" pitchFamily="18" charset="0"/>
                <a:cs typeface="Times New Roman" panose="02020603050405020304" pitchFamily="18" charset="0"/>
              </a:rPr>
              <a:t>GriefShare is a special support group designed to offer you help and encouragement after losing a loved one. Our group is led by caring people who have experienced grief and want to help you through the difficult days ahead. We know it hurts, and we want to help.  Our GriefShare program is co-led by Rev. Bill Dambach, Marcia Shipley, Tim McDermott, Judy Moore, and Marge Kirkpatrick. </a:t>
            </a:r>
          </a:p>
          <a:p>
            <a:r>
              <a:rPr lang="en-US" sz="1070" dirty="0">
                <a:latin typeface="Times New Roman" panose="02020603050405020304" pitchFamily="18" charset="0"/>
                <a:cs typeface="Times New Roman" panose="02020603050405020304" pitchFamily="18" charset="0"/>
              </a:rPr>
              <a:t> </a:t>
            </a:r>
          </a:p>
          <a:p>
            <a:r>
              <a:rPr lang="en-US" sz="1070" b="1" dirty="0">
                <a:latin typeface="Times New Roman" panose="02020603050405020304" pitchFamily="18" charset="0"/>
                <a:cs typeface="Times New Roman" panose="02020603050405020304" pitchFamily="18" charset="0"/>
              </a:rPr>
              <a:t>Tuesday Night Bible Study| 6:30-7:30pm| Fellowship Hall </a:t>
            </a:r>
            <a:endParaRPr lang="en-US" sz="1070" dirty="0">
              <a:latin typeface="Times New Roman" panose="02020603050405020304" pitchFamily="18" charset="0"/>
              <a:cs typeface="Times New Roman" panose="02020603050405020304" pitchFamily="18" charset="0"/>
            </a:endParaRPr>
          </a:p>
          <a:p>
            <a:r>
              <a:rPr lang="en-US" sz="1070" dirty="0">
                <a:latin typeface="Times New Roman" panose="02020603050405020304" pitchFamily="18" charset="0"/>
                <a:cs typeface="Times New Roman" panose="02020603050405020304" pitchFamily="18" charset="0"/>
              </a:rPr>
              <a:t>​Join  together in a study of "The Holy Spirit"</a:t>
            </a:r>
          </a:p>
          <a:p>
            <a:r>
              <a:rPr lang="en-US" sz="1070" dirty="0">
                <a:latin typeface="Times New Roman" panose="02020603050405020304" pitchFamily="18" charset="0"/>
                <a:cs typeface="Times New Roman" panose="02020603050405020304" pitchFamily="18" charset="0"/>
              </a:rPr>
              <a:t> </a:t>
            </a:r>
          </a:p>
          <a:p>
            <a:r>
              <a:rPr lang="en-US" sz="1070" dirty="0">
                <a:latin typeface="Times New Roman" panose="02020603050405020304" pitchFamily="18" charset="0"/>
                <a:cs typeface="Times New Roman" panose="02020603050405020304" pitchFamily="18" charset="0"/>
              </a:rPr>
              <a:t>The Father, Son and Holy Spirit. How many times have we said that? Yet, what do we really know about the third member of the Godhead? The value of studying the Holy Spirit can be seen in noticing His prominence in several areas. </a:t>
            </a:r>
          </a:p>
          <a:p>
            <a:r>
              <a:rPr lang="en-US" sz="1070" dirty="0">
                <a:latin typeface="Times New Roman" panose="02020603050405020304" pitchFamily="18" charset="0"/>
                <a:cs typeface="Times New Roman" panose="02020603050405020304" pitchFamily="18" charset="0"/>
              </a:rPr>
              <a:t> </a:t>
            </a:r>
          </a:p>
          <a:p>
            <a:r>
              <a:rPr lang="en-US" sz="1070" b="1" dirty="0" err="1">
                <a:latin typeface="Times New Roman" panose="02020603050405020304" pitchFamily="18" charset="0"/>
                <a:cs typeface="Times New Roman" panose="02020603050405020304" pitchFamily="18" charset="0"/>
              </a:rPr>
              <a:t>DIGGing</a:t>
            </a:r>
            <a:r>
              <a:rPr lang="en-US" sz="1070" b="1" dirty="0">
                <a:latin typeface="Times New Roman" panose="02020603050405020304" pitchFamily="18" charset="0"/>
                <a:cs typeface="Times New Roman" panose="02020603050405020304" pitchFamily="18" charset="0"/>
              </a:rPr>
              <a:t> Deeper | Sunday | 9:45am | Wesley Room | Nov. 30th</a:t>
            </a:r>
            <a:endParaRPr lang="en-US" sz="1070" dirty="0">
              <a:latin typeface="Times New Roman" panose="02020603050405020304" pitchFamily="18" charset="0"/>
              <a:cs typeface="Times New Roman" panose="02020603050405020304" pitchFamily="18" charset="0"/>
            </a:endParaRPr>
          </a:p>
          <a:p>
            <a:r>
              <a:rPr lang="en-US" sz="1070" dirty="0"/>
              <a:t>Typical Advent studies focus on the gospels of Matthew and Luke.  This Advent, </a:t>
            </a:r>
            <a:r>
              <a:rPr lang="en-US" sz="1070" dirty="0" err="1"/>
              <a:t>DIGGing</a:t>
            </a:r>
            <a:r>
              <a:rPr lang="en-US" sz="1070" dirty="0"/>
              <a:t> Deeper is using the book The Christmas Letters by Rev. </a:t>
            </a:r>
            <a:r>
              <a:rPr lang="en-US" sz="1070" dirty="0" err="1"/>
              <a:t>Magrey</a:t>
            </a:r>
            <a:r>
              <a:rPr lang="en-US" sz="1070" dirty="0"/>
              <a:t> DeVega.  You may or may not know the story of your birth. If you do, there is something special about hearing your origin story again and remembering how it all began for you. That’s why we observe Advent: to celebrate how it all began for us. In The Christmas Letters, </a:t>
            </a:r>
            <a:r>
              <a:rPr lang="en-US" sz="1070" dirty="0" err="1"/>
              <a:t>Magrey</a:t>
            </a:r>
            <a:r>
              <a:rPr lang="en-US" sz="1070" dirty="0"/>
              <a:t> </a:t>
            </a:r>
            <a:r>
              <a:rPr lang="en-US" sz="1070" dirty="0" err="1"/>
              <a:t>deVega</a:t>
            </a:r>
            <a:r>
              <a:rPr lang="en-US" sz="1070" dirty="0"/>
              <a:t> invites you to hear about the miracle of Christ’s birth from those who first told the story. The letters in the New Testament, known as the Epistles, contain the first attempts by the church to understand and celebrate the mystery of the Incarnation. They point us to the origins of what we believe about Jesus, fully human and fully divine. By spending time with these holy, ancient words this Advent, you’ll come to know the meaning of Christ’s coming like never before.  </a:t>
            </a:r>
          </a:p>
          <a:p>
            <a:r>
              <a:rPr lang="en-US" sz="1070" dirty="0"/>
              <a:t> </a:t>
            </a:r>
          </a:p>
          <a:p>
            <a:r>
              <a:rPr lang="en-US" sz="1070" dirty="0"/>
              <a:t>Read the New Testament letters, Romans, 1 John, Philippians, and Colossians as your first Christmas letters of the season and find within them an invitation from God to deepen your understanding of the Incarnation and embrace a fuller commitment to Jesus Christ</a:t>
            </a:r>
          </a:p>
        </p:txBody>
      </p:sp>
    </p:spTree>
    <p:extLst>
      <p:ext uri="{BB962C8B-B14F-4D97-AF65-F5344CB8AC3E}">
        <p14:creationId xmlns:p14="http://schemas.microsoft.com/office/powerpoint/2010/main" val="3047302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a:hlinkClick r:id="rId2" action="ppaction://hlinksldjump"/>
          </p:cNvPr>
          <p:cNvSpPr txBox="1"/>
          <p:nvPr/>
        </p:nvSpPr>
        <p:spPr>
          <a:xfrm>
            <a:off x="263396" y="350856"/>
            <a:ext cx="9531605" cy="7421544"/>
          </a:xfrm>
          <a:prstGeom prst="rect">
            <a:avLst/>
          </a:prstGeom>
        </p:spPr>
        <p:txBody>
          <a:bodyPr vert="horz" wrap="none" lIns="0" tIns="12065" rIns="0" bIns="0" numCol="2" spcCol="457200" rtlCol="0">
            <a:normAutofit fontScale="25000" lnSpcReduction="20000"/>
          </a:bodyPr>
          <a:lstStyle/>
          <a:p>
            <a:pPr algn="ctr"/>
            <a:endParaRPr lang="en-US" sz="1200" b="1" dirty="0">
              <a:latin typeface="Times New Roman" panose="02020603050405020304" pitchFamily="18" charset="0"/>
              <a:cs typeface="Times New Roman" panose="02020603050405020304" pitchFamily="18" charset="0"/>
            </a:endParaRPr>
          </a:p>
          <a:p>
            <a:pPr algn="ctr"/>
            <a:endParaRPr lang="en-US" sz="1200" b="1" dirty="0">
              <a:latin typeface="Times New Roman" panose="02020603050405020304" pitchFamily="18" charset="0"/>
              <a:cs typeface="Times New Roman" panose="02020603050405020304" pitchFamily="18" charset="0"/>
            </a:endParaRPr>
          </a:p>
          <a:p>
            <a:pPr algn="ctr"/>
            <a:endParaRPr lang="en-US" sz="12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Prelude</a:t>
            </a:r>
            <a:endParaRPr lang="en-US" sz="4400" dirty="0">
              <a:latin typeface="Times New Roman" panose="02020603050405020304" pitchFamily="18" charset="0"/>
              <a:cs typeface="Times New Roman" panose="02020603050405020304" pitchFamily="18" charset="0"/>
            </a:endParaRPr>
          </a:p>
          <a:p>
            <a:pPr algn="ctr"/>
            <a:r>
              <a:rPr lang="en-US" sz="4400" i="1"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Greeting and Announcements</a:t>
            </a:r>
            <a:endParaRPr lang="en-US" sz="4400"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lnSpc>
                <a:spcPct val="120000"/>
              </a:lnSpc>
            </a:pPr>
            <a:r>
              <a:rPr lang="en-US" sz="4400" b="1" dirty="0">
                <a:latin typeface="Times New Roman" panose="02020603050405020304" pitchFamily="18" charset="0"/>
                <a:cs typeface="Times New Roman" panose="02020603050405020304" pitchFamily="18" charset="0"/>
              </a:rPr>
              <a:t>Call To Worship</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dirty="0"/>
              <a:t>Leader: We come together in worship believing that God has a purpose for every human being. </a:t>
            </a:r>
          </a:p>
          <a:p>
            <a:pPr>
              <a:lnSpc>
                <a:spcPct val="120000"/>
              </a:lnSpc>
            </a:pPr>
            <a:r>
              <a:rPr lang="en-US" sz="4400" b="1" dirty="0"/>
              <a:t>People: We gather knowing that God waits with eternal patience, wanting all to come to repentance.             </a:t>
            </a:r>
            <a:endParaRPr lang="en-US" sz="4400" dirty="0"/>
          </a:p>
          <a:p>
            <a:pPr>
              <a:lnSpc>
                <a:spcPct val="120000"/>
              </a:lnSpc>
            </a:pPr>
            <a:r>
              <a:rPr lang="en-US" sz="4400" dirty="0"/>
              <a:t>Leader: We know that our story on earth is unfinished but will cease. Since all things will be resolved, what kind of people should we be?  </a:t>
            </a:r>
          </a:p>
          <a:p>
            <a:pPr>
              <a:lnSpc>
                <a:spcPct val="120000"/>
              </a:lnSpc>
            </a:pPr>
            <a:r>
              <a:rPr lang="en-US" sz="4400" b="1" dirty="0"/>
              <a:t>People: Let us live in peace with each other, in holiness as we wait for God to make all things new.</a:t>
            </a:r>
            <a:endParaRPr lang="en-US" sz="4400" dirty="0"/>
          </a:p>
          <a:p>
            <a:pPr>
              <a:lnSpc>
                <a:spcPct val="120000"/>
              </a:lnSpc>
            </a:pPr>
            <a:r>
              <a:rPr lang="en-US" sz="4400" b="1" dirty="0">
                <a:latin typeface="Times New Roman" panose="02020603050405020304" pitchFamily="18" charset="0"/>
                <a:cs typeface="Times New Roman" panose="02020603050405020304" pitchFamily="18" charset="0"/>
              </a:rPr>
              <a:t>		          		                                                                  	                     *Opening Worship	   </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b="1" dirty="0">
                <a:latin typeface="Times New Roman" panose="02020603050405020304" pitchFamily="18" charset="0"/>
                <a:cs typeface="Times New Roman" panose="02020603050405020304" pitchFamily="18" charset="0"/>
              </a:rPr>
              <a:t>   </a:t>
            </a:r>
            <a:r>
              <a:rPr lang="en-US" sz="4400" i="1" dirty="0">
                <a:latin typeface="Times New Roman" panose="02020603050405020304" pitchFamily="18" charset="0"/>
                <a:cs typeface="Times New Roman" panose="02020603050405020304" pitchFamily="18" charset="0"/>
              </a:rPr>
              <a:t>“O Come, O Come, Emmanuel”  	             #211~ 8:30am</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i="1" dirty="0">
                <a:latin typeface="Times New Roman" panose="02020603050405020304" pitchFamily="18" charset="0"/>
                <a:cs typeface="Times New Roman" panose="02020603050405020304" pitchFamily="18" charset="0"/>
              </a:rPr>
              <a:t>   “Emmanuel (Hope of Heaven)” 	             Rhythm of Grace  </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i="1" dirty="0">
                <a:latin typeface="Times New Roman" panose="02020603050405020304" pitchFamily="18" charset="0"/>
                <a:cs typeface="Times New Roman" panose="02020603050405020304" pitchFamily="18" charset="0"/>
              </a:rPr>
              <a:t>   “O Come, O Come Emmanuel”            	             Rhythm of Grace    </a:t>
            </a:r>
            <a:endParaRPr lang="en-US" sz="4400" dirty="0">
              <a:latin typeface="Times New Roman" panose="02020603050405020304" pitchFamily="18" charset="0"/>
              <a:cs typeface="Times New Roman" panose="02020603050405020304" pitchFamily="18" charset="0"/>
            </a:endParaRPr>
          </a:p>
          <a:p>
            <a:r>
              <a:rPr lang="en-US" sz="4400" i="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r>
              <a:rPr lang="en-US" sz="4400" b="1" dirty="0"/>
              <a:t>Lighting of the Advent Candle</a:t>
            </a:r>
          </a:p>
          <a:p>
            <a:pPr>
              <a:lnSpc>
                <a:spcPct val="120000"/>
              </a:lnSpc>
            </a:pPr>
            <a:r>
              <a:rPr lang="en-US" sz="4400" dirty="0"/>
              <a:t>Leader: The prophet Isaiah calls to us from the past to imagine the future when God’s  reign will be fully realized and recognized throughout creation. When that time comes, God “shall judge between the nations and shall arbitrate for many peoples; they shall beat their swords into plowshares and their spears into pruning hooks; nation shall not lift up sword against nation; neither shall they learn war any more” (Isaiah 2:4).</a:t>
            </a:r>
          </a:p>
          <a:p>
            <a:pPr>
              <a:lnSpc>
                <a:spcPct val="120000"/>
              </a:lnSpc>
            </a:pPr>
            <a:r>
              <a:rPr lang="en-US" sz="4400" b="1" dirty="0"/>
              <a:t>All: Today, we choose to live in hope, believing that the time of God’s reign has come and is coming among us.</a:t>
            </a:r>
            <a:endParaRPr lang="en-US" sz="4400" dirty="0"/>
          </a:p>
          <a:p>
            <a:pPr>
              <a:lnSpc>
                <a:spcPct val="120000"/>
              </a:lnSpc>
            </a:pPr>
            <a:r>
              <a:rPr lang="en-US" sz="4400" dirty="0"/>
              <a:t>Leader:  We light this candle of hope as a sign of our promise to follow the Light as we answer God’s call to transform our hope into reality today and in the days to come.</a:t>
            </a:r>
          </a:p>
          <a:p>
            <a:pPr algn="ctr">
              <a:lnSpc>
                <a:spcPct val="120000"/>
              </a:lnSpc>
            </a:pPr>
            <a:endParaRPr lang="en-US" sz="4400" b="1" dirty="0">
              <a:latin typeface="Times New Roman" panose="02020603050405020304" pitchFamily="18" charset="0"/>
              <a:cs typeface="Times New Roman" panose="02020603050405020304" pitchFamily="18" charset="0"/>
            </a:endParaRPr>
          </a:p>
          <a:p>
            <a:pPr algn="ctr">
              <a:lnSpc>
                <a:spcPct val="120000"/>
              </a:lnSpc>
            </a:pPr>
            <a:r>
              <a:rPr lang="en-US" sz="4400" b="1" dirty="0">
                <a:latin typeface="Times New Roman" panose="02020603050405020304" pitchFamily="18" charset="0"/>
                <a:cs typeface="Times New Roman" panose="02020603050405020304" pitchFamily="18" charset="0"/>
              </a:rPr>
              <a:t>Opening Prayer</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dirty="0"/>
              <a:t>	Loving God, your judgment on our sins is delayed by your patience with us.  Inspire us to turn from our sins and to live holy lives, that we may be found faultless through the grace of our Lord Jesus Christ, whose advent is the hope of the world.  In Christ’s name we pray. Amen.</a:t>
            </a:r>
          </a:p>
          <a:p>
            <a:pPr>
              <a:lnSpc>
                <a:spcPct val="120000"/>
              </a:lnSpc>
            </a:pPr>
            <a:endParaRPr lang="en-US" sz="4400" dirty="0"/>
          </a:p>
          <a:p>
            <a:pPr algn="ctr"/>
            <a:r>
              <a:rPr lang="en-US" sz="4400" dirty="0"/>
              <a:t> </a:t>
            </a:r>
            <a:r>
              <a:rPr lang="en-US" sz="4400" b="1" dirty="0">
                <a:latin typeface="Times New Roman" panose="02020603050405020304" pitchFamily="18" charset="0"/>
                <a:cs typeface="Times New Roman" panose="02020603050405020304" pitchFamily="18" charset="0"/>
              </a:rPr>
              <a:t>Ministry of Music ~ 8:30am</a:t>
            </a:r>
          </a:p>
          <a:p>
            <a:r>
              <a:rPr lang="en-US" sz="4400" dirty="0">
                <a:latin typeface="Times New Roman" panose="02020603050405020304" pitchFamily="18" charset="0"/>
                <a:cs typeface="Times New Roman" panose="02020603050405020304" pitchFamily="18" charset="0"/>
              </a:rPr>
              <a:t> </a:t>
            </a:r>
            <a:r>
              <a:rPr lang="en-US" sz="4400" i="1" dirty="0">
                <a:latin typeface="Times New Roman" panose="02020603050405020304" pitchFamily="18" charset="0"/>
                <a:cs typeface="Times New Roman" panose="02020603050405020304" pitchFamily="18" charset="0"/>
              </a:rPr>
              <a:t> “O Come, Emmanuel”	            	               Sanctuary Choir</a:t>
            </a:r>
            <a:endParaRPr lang="en-US" sz="4400" dirty="0">
              <a:latin typeface="Times New Roman" panose="02020603050405020304" pitchFamily="18" charset="0"/>
              <a:cs typeface="Times New Roman" panose="02020603050405020304" pitchFamily="18" charset="0"/>
            </a:endParaRPr>
          </a:p>
          <a:p>
            <a:pPr algn="ctr"/>
            <a:endParaRPr lang="en-US" sz="4400" b="1"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Children’s Moment</a:t>
            </a:r>
          </a:p>
          <a:p>
            <a:pPr algn="ctr"/>
            <a:endParaRPr lang="en-US" sz="4400" b="1"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Presentation of Gifts, Tithes and Offerings </a:t>
            </a:r>
          </a:p>
          <a:p>
            <a:r>
              <a:rPr lang="en-US" sz="4400" dirty="0">
                <a:latin typeface="Times New Roman" panose="02020603050405020304" pitchFamily="18" charset="0"/>
                <a:cs typeface="Times New Roman" panose="02020603050405020304" pitchFamily="18" charset="0"/>
              </a:rPr>
              <a:t>	           *</a:t>
            </a:r>
            <a:r>
              <a:rPr lang="en-US" sz="4400" i="1" dirty="0">
                <a:latin typeface="Times New Roman" panose="02020603050405020304" pitchFamily="18" charset="0"/>
                <a:cs typeface="Times New Roman" panose="02020603050405020304" pitchFamily="18" charset="0"/>
              </a:rPr>
              <a:t>Doxology   ~  *Prayer of Dedication</a:t>
            </a:r>
            <a:endParaRPr lang="en-US" sz="4400" dirty="0">
              <a:latin typeface="Times New Roman" panose="02020603050405020304" pitchFamily="18" charset="0"/>
              <a:cs typeface="Times New Roman" panose="02020603050405020304" pitchFamily="18" charset="0"/>
            </a:endParaRPr>
          </a:p>
          <a:p>
            <a:endParaRPr lang="en-US" sz="4400" b="1"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Sharing of Joys and Concerns</a:t>
            </a:r>
            <a:endParaRPr lang="en-US" sz="4400" dirty="0">
              <a:latin typeface="Times New Roman" panose="02020603050405020304" pitchFamily="18" charset="0"/>
              <a:cs typeface="Times New Roman" panose="02020603050405020304" pitchFamily="18" charset="0"/>
            </a:endParaRPr>
          </a:p>
          <a:p>
            <a:pPr algn="ctr"/>
            <a:r>
              <a:rPr lang="en-US" sz="4400" i="1" dirty="0">
                <a:latin typeface="Times New Roman" panose="02020603050405020304" pitchFamily="18" charset="0"/>
                <a:cs typeface="Times New Roman" panose="02020603050405020304" pitchFamily="18" charset="0"/>
              </a:rPr>
              <a:t> </a:t>
            </a:r>
          </a:p>
          <a:p>
            <a:pPr algn="ctr">
              <a:lnSpc>
                <a:spcPct val="120000"/>
              </a:lnSpc>
            </a:pPr>
            <a:r>
              <a:rPr lang="en-US" sz="4400" i="1"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Song of Preparation</a:t>
            </a:r>
          </a:p>
          <a:p>
            <a:pPr>
              <a:lnSpc>
                <a:spcPct val="120000"/>
              </a:lnSpc>
            </a:pPr>
            <a:r>
              <a:rPr lang="en-US" sz="4400" i="1" dirty="0">
                <a:latin typeface="Times New Roman" panose="02020603050405020304" pitchFamily="18" charset="0"/>
                <a:cs typeface="Times New Roman" panose="02020603050405020304" pitchFamily="18" charset="0"/>
              </a:rPr>
              <a:t>     “Hail To The Lord’s Anointed”     	           #203~ 8:30am</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i="1" dirty="0">
                <a:latin typeface="Times New Roman" panose="02020603050405020304" pitchFamily="18" charset="0"/>
                <a:cs typeface="Times New Roman" panose="02020603050405020304" pitchFamily="18" charset="0"/>
              </a:rPr>
              <a:t>     “This Is Love”	                                   Rhythm of Grace   </a:t>
            </a:r>
            <a:endParaRPr lang="en-US" sz="4400" dirty="0">
              <a:latin typeface="Times New Roman" panose="02020603050405020304" pitchFamily="18" charset="0"/>
              <a:cs typeface="Times New Roman" panose="02020603050405020304" pitchFamily="18" charset="0"/>
            </a:endParaRPr>
          </a:p>
          <a:p>
            <a:r>
              <a:rPr lang="en-US" sz="4400" i="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r>
              <a:rPr lang="en-US" sz="4400" b="1" dirty="0">
                <a:latin typeface="Times New Roman" panose="02020603050405020304" pitchFamily="18" charset="0"/>
                <a:cs typeface="Times New Roman" panose="02020603050405020304" pitchFamily="18" charset="0"/>
              </a:rPr>
              <a:t>Pastoral Prayer &amp; Lord’s Prayer</a:t>
            </a:r>
          </a:p>
          <a:p>
            <a:r>
              <a:rPr lang="en-US" sz="4400" dirty="0">
                <a:latin typeface="Times New Roman" panose="02020603050405020304" pitchFamily="18" charset="0"/>
                <a:cs typeface="Times New Roman" panose="02020603050405020304" pitchFamily="18" charset="0"/>
              </a:rPr>
              <a:t> </a:t>
            </a:r>
          </a:p>
          <a:p>
            <a:pPr algn="ctr">
              <a:lnSpc>
                <a:spcPct val="120000"/>
              </a:lnSpc>
            </a:pPr>
            <a:r>
              <a:rPr lang="en-US" sz="4400"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Scripture Lesson</a:t>
            </a:r>
          </a:p>
          <a:p>
            <a:pPr algn="ctr">
              <a:lnSpc>
                <a:spcPct val="120000"/>
              </a:lnSpc>
            </a:pPr>
            <a:r>
              <a:rPr lang="en-US" sz="4400" i="1" dirty="0">
                <a:latin typeface="Times New Roman" panose="02020603050405020304" pitchFamily="18" charset="0"/>
                <a:cs typeface="Times New Roman" panose="02020603050405020304" pitchFamily="18" charset="0"/>
              </a:rPr>
              <a:t>II Peter 3:8-15</a:t>
            </a:r>
            <a:endParaRPr lang="en-US" sz="4400" dirty="0">
              <a:latin typeface="Times New Roman" panose="02020603050405020304" pitchFamily="18" charset="0"/>
              <a:cs typeface="Times New Roman" panose="02020603050405020304" pitchFamily="18" charset="0"/>
            </a:endParaRPr>
          </a:p>
          <a:p>
            <a:pPr algn="ctr"/>
            <a:r>
              <a:rPr lang="en-US" sz="4400" dirty="0">
                <a:latin typeface="Times New Roman" panose="02020603050405020304" pitchFamily="18" charset="0"/>
                <a:cs typeface="Times New Roman" panose="02020603050405020304" pitchFamily="18" charset="0"/>
              </a:rPr>
              <a:t>  </a:t>
            </a:r>
          </a:p>
          <a:p>
            <a:pPr algn="ctr">
              <a:lnSpc>
                <a:spcPct val="120000"/>
              </a:lnSpc>
            </a:pPr>
            <a:r>
              <a:rPr lang="en-US" sz="4400"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Message</a:t>
            </a:r>
          </a:p>
          <a:p>
            <a:pPr algn="ctr">
              <a:lnSpc>
                <a:spcPct val="120000"/>
              </a:lnSpc>
            </a:pPr>
            <a:r>
              <a:rPr lang="en-US" sz="4400" i="1" dirty="0">
                <a:latin typeface="Times New Roman" panose="02020603050405020304" pitchFamily="18" charset="0"/>
                <a:cs typeface="Times New Roman" panose="02020603050405020304" pitchFamily="18" charset="0"/>
              </a:rPr>
              <a:t>“Come Thou Long Expected Jesus”</a:t>
            </a:r>
            <a:endParaRPr lang="en-US" sz="4400" dirty="0">
              <a:latin typeface="Times New Roman" panose="02020603050405020304" pitchFamily="18" charset="0"/>
              <a:cs typeface="Times New Roman" panose="02020603050405020304" pitchFamily="18" charset="0"/>
            </a:endParaRPr>
          </a:p>
          <a:p>
            <a:pPr algn="ctr">
              <a:lnSpc>
                <a:spcPct val="120000"/>
              </a:lnSpc>
            </a:pPr>
            <a:r>
              <a:rPr lang="en-US" sz="4400" i="1" dirty="0">
                <a:latin typeface="Times New Roman" panose="02020603050405020304" pitchFamily="18" charset="0"/>
                <a:cs typeface="Times New Roman" panose="02020603050405020304" pitchFamily="18" charset="0"/>
              </a:rPr>
              <a:t> Pastor Keith,  Preaching </a:t>
            </a:r>
            <a:endParaRPr lang="en-US" sz="4400" dirty="0">
              <a:latin typeface="Times New Roman" panose="02020603050405020304" pitchFamily="18" charset="0"/>
              <a:cs typeface="Times New Roman" panose="02020603050405020304" pitchFamily="18" charset="0"/>
            </a:endParaRPr>
          </a:p>
          <a:p>
            <a:pPr algn="ctr"/>
            <a:r>
              <a:rPr lang="en-US" sz="4400" i="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r>
              <a:rPr lang="en-US" sz="4400" i="1"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*Closing Worship</a:t>
            </a:r>
          </a:p>
          <a:p>
            <a:pPr>
              <a:lnSpc>
                <a:spcPct val="120000"/>
              </a:lnSpc>
            </a:pPr>
            <a:r>
              <a:rPr lang="en-US" sz="4400" b="1" i="1" dirty="0">
                <a:latin typeface="Times New Roman" panose="02020603050405020304" pitchFamily="18" charset="0"/>
                <a:cs typeface="Times New Roman" panose="02020603050405020304" pitchFamily="18" charset="0"/>
              </a:rPr>
              <a:t> </a:t>
            </a:r>
            <a:r>
              <a:rPr lang="en-US" sz="4400" i="1" dirty="0">
                <a:latin typeface="Times New Roman" panose="02020603050405020304" pitchFamily="18" charset="0"/>
                <a:cs typeface="Times New Roman" panose="02020603050405020304" pitchFamily="18" charset="0"/>
              </a:rPr>
              <a:t>   “Come Thou Long Expected Jesus”	                     #196</a:t>
            </a:r>
            <a:endParaRPr lang="en-US" sz="4400" dirty="0">
              <a:latin typeface="Times New Roman" panose="02020603050405020304" pitchFamily="18" charset="0"/>
              <a:cs typeface="Times New Roman" panose="02020603050405020304" pitchFamily="18" charset="0"/>
            </a:endParaRPr>
          </a:p>
          <a:p>
            <a:pPr>
              <a:lnSpc>
                <a:spcPct val="120000"/>
              </a:lnSpc>
            </a:pPr>
            <a:r>
              <a:rPr lang="en-US" sz="4400" i="1" dirty="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a:p>
            <a:pPr algn="ctr"/>
            <a:r>
              <a:rPr lang="en-US" sz="4400"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*Dismissal with Blessing</a:t>
            </a:r>
          </a:p>
          <a:p>
            <a:pPr algn="ctr"/>
            <a:r>
              <a:rPr lang="en-US" sz="4400" b="1" dirty="0">
                <a:latin typeface="Times New Roman" panose="02020603050405020304" pitchFamily="18" charset="0"/>
                <a:cs typeface="Times New Roman" panose="02020603050405020304" pitchFamily="18" charset="0"/>
              </a:rPr>
              <a:t>  *Postlude</a:t>
            </a:r>
          </a:p>
          <a:p>
            <a:pPr algn="ctr"/>
            <a:endParaRPr lang="en-US" sz="6400" b="1" dirty="0">
              <a:latin typeface="Amazone BT" panose="03020702040507090A04" pitchFamily="66"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*Tithes or offerings can be placed in the offering plates at the rear of the sanctuary. </a:t>
            </a:r>
          </a:p>
          <a:p>
            <a:r>
              <a:rPr lang="en-US" sz="4400" dirty="0">
                <a:latin typeface="Times New Roman" panose="02020603050405020304" pitchFamily="18" charset="0"/>
                <a:cs typeface="Times New Roman" panose="02020603050405020304" pitchFamily="18" charset="0"/>
              </a:rPr>
              <a:t> </a:t>
            </a:r>
          </a:p>
          <a:p>
            <a:r>
              <a:rPr lang="en-US" sz="4400" dirty="0">
                <a:latin typeface="Times New Roman" panose="02020603050405020304" pitchFamily="18" charset="0"/>
                <a:cs typeface="Times New Roman" panose="02020603050405020304" pitchFamily="18" charset="0"/>
              </a:rPr>
              <a:t>The baskets near the offering plates in the rear of the sanctuary are for any giving to the Missions of Bakerstown UMC. These funds are used to bless the community and the world through the work we do and the ministries we support. Thank you! </a:t>
            </a:r>
          </a:p>
          <a:p>
            <a:r>
              <a:rPr lang="en-US" sz="4400" dirty="0">
                <a:latin typeface="Times New Roman" panose="02020603050405020304" pitchFamily="18" charset="0"/>
                <a:cs typeface="Times New Roman" panose="02020603050405020304" pitchFamily="18" charset="0"/>
              </a:rPr>
              <a:t> </a:t>
            </a:r>
          </a:p>
        </p:txBody>
      </p:sp>
      <p:sp>
        <p:nvSpPr>
          <p:cNvPr id="14" name="object 14"/>
          <p:cNvSpPr/>
          <p:nvPr/>
        </p:nvSpPr>
        <p:spPr>
          <a:xfrm>
            <a:off x="1405444" y="1407578"/>
            <a:ext cx="2324100" cy="0"/>
          </a:xfrm>
          <a:custGeom>
            <a:avLst/>
            <a:gdLst/>
            <a:ahLst/>
            <a:cxnLst/>
            <a:rect l="l" t="t" r="r" b="b"/>
            <a:pathLst>
              <a:path w="2324100">
                <a:moveTo>
                  <a:pt x="0" y="0"/>
                </a:moveTo>
                <a:lnTo>
                  <a:pt x="2324100" y="0"/>
                </a:lnTo>
              </a:path>
            </a:pathLst>
          </a:custGeom>
          <a:ln w="9525">
            <a:solidFill>
              <a:srgbClr val="000000"/>
            </a:solidFill>
          </a:ln>
        </p:spPr>
        <p:txBody>
          <a:bodyPr wrap="square" lIns="0" tIns="0" rIns="0" bIns="0" rtlCol="0"/>
          <a:lstStyle/>
          <a:p>
            <a:endParaRPr/>
          </a:p>
        </p:txBody>
      </p:sp>
      <p:sp>
        <p:nvSpPr>
          <p:cNvPr id="15" name="object 15"/>
          <p:cNvSpPr txBox="1"/>
          <p:nvPr/>
        </p:nvSpPr>
        <p:spPr>
          <a:xfrm>
            <a:off x="263396" y="327739"/>
            <a:ext cx="4608195" cy="613630"/>
          </a:xfrm>
          <a:prstGeom prst="rect">
            <a:avLst/>
          </a:prstGeom>
          <a:ln w="25400">
            <a:solidFill>
              <a:srgbClr val="000000"/>
            </a:solidFill>
          </a:ln>
        </p:spPr>
        <p:txBody>
          <a:bodyPr vert="horz" wrap="square" lIns="0" tIns="53975" rIns="0" bIns="0" rtlCol="0">
            <a:spAutoFit/>
          </a:bodyPr>
          <a:lstStyle/>
          <a:p>
            <a:pPr marL="47625">
              <a:lnSpc>
                <a:spcPct val="100000"/>
              </a:lnSpc>
              <a:spcBef>
                <a:spcPts val="425"/>
              </a:spcBef>
            </a:pPr>
            <a:r>
              <a:rPr sz="1300" b="1" spc="-5" dirty="0">
                <a:latin typeface="Lucida Calligraphy"/>
                <a:cs typeface="Lucida Calligraphy"/>
              </a:rPr>
              <a:t>Welcome! </a:t>
            </a:r>
            <a:r>
              <a:rPr sz="1200" i="1" dirty="0">
                <a:latin typeface="Bell MT"/>
                <a:cs typeface="Bell MT"/>
              </a:rPr>
              <a:t>We </a:t>
            </a:r>
            <a:r>
              <a:rPr sz="1200" i="1" spc="-5" dirty="0">
                <a:latin typeface="Bell MT"/>
                <a:cs typeface="Bell MT"/>
              </a:rPr>
              <a:t>appreciate </a:t>
            </a:r>
            <a:r>
              <a:rPr sz="1200" i="1" dirty="0">
                <a:latin typeface="Bell MT"/>
                <a:cs typeface="Bell MT"/>
              </a:rPr>
              <a:t>you </a:t>
            </a:r>
            <a:r>
              <a:rPr sz="1200" i="1" spc="-5" dirty="0">
                <a:latin typeface="Bell MT"/>
                <a:cs typeface="Bell MT"/>
              </a:rPr>
              <a:t>joining </a:t>
            </a:r>
            <a:r>
              <a:rPr sz="1200" i="1" dirty="0">
                <a:latin typeface="Bell MT"/>
                <a:cs typeface="Bell MT"/>
              </a:rPr>
              <a:t>us </a:t>
            </a:r>
            <a:r>
              <a:rPr sz="1200" i="1" spc="-5" dirty="0">
                <a:latin typeface="Bell MT"/>
                <a:cs typeface="Bell MT"/>
              </a:rPr>
              <a:t>for Sunday </a:t>
            </a:r>
            <a:r>
              <a:rPr sz="1200" i="1" dirty="0">
                <a:latin typeface="Bell MT"/>
                <a:cs typeface="Bell MT"/>
              </a:rPr>
              <a:t>worship</a:t>
            </a:r>
            <a:r>
              <a:rPr sz="1200" i="1" spc="-30" dirty="0">
                <a:latin typeface="Bell MT"/>
                <a:cs typeface="Bell MT"/>
              </a:rPr>
              <a:t> </a:t>
            </a:r>
            <a:r>
              <a:rPr sz="1200" i="1" spc="-5" dirty="0">
                <a:latin typeface="Bell MT"/>
                <a:cs typeface="Bell MT"/>
              </a:rPr>
              <a:t>at</a:t>
            </a:r>
            <a:endParaRPr sz="1200" i="1" dirty="0">
              <a:latin typeface="Bell MT"/>
              <a:cs typeface="Bell MT"/>
            </a:endParaRPr>
          </a:p>
          <a:p>
            <a:pPr marL="47625">
              <a:lnSpc>
                <a:spcPts val="1400"/>
              </a:lnSpc>
              <a:spcBef>
                <a:spcPts val="10"/>
              </a:spcBef>
            </a:pPr>
            <a:r>
              <a:rPr sz="1200" i="1" spc="-5" dirty="0">
                <a:latin typeface="Bell MT"/>
                <a:cs typeface="Bell MT"/>
              </a:rPr>
              <a:t>Bakerstown United Methodist </a:t>
            </a:r>
            <a:r>
              <a:rPr sz="1200" i="1" dirty="0">
                <a:latin typeface="Bell MT"/>
                <a:cs typeface="Bell MT"/>
              </a:rPr>
              <a:t>. We </a:t>
            </a:r>
            <a:r>
              <a:rPr sz="1200" i="1" spc="-5" dirty="0">
                <a:latin typeface="Bell MT"/>
                <a:cs typeface="Bell MT"/>
              </a:rPr>
              <a:t>hope </a:t>
            </a:r>
            <a:r>
              <a:rPr sz="1200" i="1" dirty="0">
                <a:latin typeface="Bell MT"/>
                <a:cs typeface="Bell MT"/>
              </a:rPr>
              <a:t>you </a:t>
            </a:r>
            <a:r>
              <a:rPr sz="1200" i="1" spc="-5" dirty="0">
                <a:latin typeface="Bell MT"/>
                <a:cs typeface="Bell MT"/>
              </a:rPr>
              <a:t>experience </a:t>
            </a:r>
            <a:r>
              <a:rPr sz="1200" i="1" dirty="0">
                <a:latin typeface="Bell MT"/>
                <a:cs typeface="Bell MT"/>
              </a:rPr>
              <a:t>God’s presence</a:t>
            </a:r>
            <a:r>
              <a:rPr sz="1200" i="1" spc="-30" dirty="0">
                <a:latin typeface="Bell MT"/>
                <a:cs typeface="Bell MT"/>
              </a:rPr>
              <a:t> </a:t>
            </a:r>
            <a:r>
              <a:rPr sz="1200" i="1" spc="-5" dirty="0">
                <a:latin typeface="Bell MT"/>
                <a:cs typeface="Bell MT"/>
              </a:rPr>
              <a:t>and</a:t>
            </a:r>
            <a:endParaRPr sz="1200" i="1" dirty="0">
              <a:latin typeface="Bell MT"/>
              <a:cs typeface="Bell MT"/>
            </a:endParaRPr>
          </a:p>
          <a:p>
            <a:pPr marL="47625">
              <a:lnSpc>
                <a:spcPts val="1400"/>
              </a:lnSpc>
            </a:pPr>
            <a:r>
              <a:rPr sz="1200" i="1" spc="-5" dirty="0">
                <a:latin typeface="Bell MT"/>
                <a:cs typeface="Bell MT"/>
              </a:rPr>
              <a:t>love in </a:t>
            </a:r>
            <a:r>
              <a:rPr sz="1200" i="1" dirty="0">
                <a:latin typeface="Bell MT"/>
                <a:cs typeface="Bell MT"/>
              </a:rPr>
              <a:t>our</a:t>
            </a:r>
            <a:r>
              <a:rPr sz="1200" i="1" spc="-25" dirty="0">
                <a:latin typeface="Bell MT"/>
                <a:cs typeface="Bell MT"/>
              </a:rPr>
              <a:t> </a:t>
            </a:r>
            <a:r>
              <a:rPr sz="1200" i="1" dirty="0">
                <a:latin typeface="Bell MT"/>
                <a:cs typeface="Bell MT"/>
              </a:rPr>
              <a:t>midst.</a:t>
            </a:r>
          </a:p>
        </p:txBody>
      </p:sp>
      <p:sp>
        <p:nvSpPr>
          <p:cNvPr id="2" name="object 2"/>
          <p:cNvSpPr txBox="1"/>
          <p:nvPr/>
        </p:nvSpPr>
        <p:spPr>
          <a:xfrm>
            <a:off x="263396" y="1004675"/>
            <a:ext cx="4482465" cy="525785"/>
          </a:xfrm>
          <a:prstGeom prst="rect">
            <a:avLst/>
          </a:prstGeom>
        </p:spPr>
        <p:txBody>
          <a:bodyPr vert="horz" wrap="square" lIns="0" tIns="12700" rIns="0" bIns="0" rtlCol="0">
            <a:spAutoFit/>
          </a:bodyPr>
          <a:lstStyle/>
          <a:p>
            <a:pPr marL="12700">
              <a:lnSpc>
                <a:spcPts val="1385"/>
              </a:lnSpc>
              <a:spcBef>
                <a:spcPts val="100"/>
              </a:spcBef>
              <a:tabLst>
                <a:tab pos="2139950" algn="l"/>
              </a:tabLst>
            </a:pPr>
            <a:r>
              <a:rPr lang="en-US" sz="1200" b="1" spc="-5" dirty="0">
                <a:latin typeface="Californian FB"/>
                <a:cs typeface="Californian FB"/>
              </a:rPr>
              <a:t>November 30</a:t>
            </a:r>
            <a:r>
              <a:rPr sz="1200" b="1" spc="-5" dirty="0">
                <a:latin typeface="Californian FB"/>
                <a:cs typeface="Californian FB"/>
              </a:rPr>
              <a:t>, </a:t>
            </a:r>
            <a:r>
              <a:rPr sz="1200" b="1" dirty="0">
                <a:latin typeface="Californian FB"/>
                <a:cs typeface="Californian FB"/>
              </a:rPr>
              <a:t>2025	</a:t>
            </a:r>
            <a:r>
              <a:rPr sz="1200" b="1" spc="-5" dirty="0">
                <a:latin typeface="Californian FB"/>
                <a:cs typeface="Californian FB"/>
              </a:rPr>
              <a:t>8:30am </a:t>
            </a:r>
            <a:r>
              <a:rPr sz="1200" b="1" dirty="0">
                <a:latin typeface="Californian FB"/>
                <a:cs typeface="Californian FB"/>
              </a:rPr>
              <a:t>&amp; </a:t>
            </a:r>
            <a:r>
              <a:rPr sz="1200" b="1" spc="-5" dirty="0">
                <a:latin typeface="Californian FB"/>
                <a:cs typeface="Californian FB"/>
              </a:rPr>
              <a:t>11:00am Worship</a:t>
            </a:r>
            <a:r>
              <a:rPr sz="1200" b="1" spc="-25" dirty="0">
                <a:latin typeface="Californian FB"/>
                <a:cs typeface="Californian FB"/>
              </a:rPr>
              <a:t> </a:t>
            </a:r>
            <a:r>
              <a:rPr sz="1200" b="1" spc="-5" dirty="0">
                <a:latin typeface="Californian FB"/>
                <a:cs typeface="Californian FB"/>
              </a:rPr>
              <a:t>Service</a:t>
            </a:r>
            <a:endParaRPr sz="1200" dirty="0">
              <a:latin typeface="Californian FB"/>
              <a:cs typeface="Californian FB"/>
            </a:endParaRPr>
          </a:p>
          <a:p>
            <a:pPr marL="12700">
              <a:lnSpc>
                <a:spcPts val="1325"/>
              </a:lnSpc>
            </a:pPr>
            <a:r>
              <a:rPr sz="1150" b="1" i="1" spc="-25" dirty="0">
                <a:latin typeface="Californian FB"/>
                <a:cs typeface="Californian FB"/>
              </a:rPr>
              <a:t>* Please stand </a:t>
            </a:r>
            <a:r>
              <a:rPr sz="1150" b="1" i="1" spc="-20" dirty="0">
                <a:latin typeface="Californian FB"/>
                <a:cs typeface="Californian FB"/>
              </a:rPr>
              <a:t>if </a:t>
            </a:r>
            <a:r>
              <a:rPr sz="1150" b="1" i="1" spc="-25" dirty="0">
                <a:latin typeface="Californian FB"/>
                <a:cs typeface="Californian FB"/>
              </a:rPr>
              <a:t>able </a:t>
            </a:r>
            <a:r>
              <a:rPr sz="1150" b="1" i="1" spc="-35" dirty="0">
                <a:latin typeface="Californian FB"/>
                <a:cs typeface="Californian FB"/>
              </a:rPr>
              <a:t>where</a:t>
            </a:r>
            <a:r>
              <a:rPr sz="1150" b="1" i="1" spc="35" dirty="0">
                <a:latin typeface="Californian FB"/>
                <a:cs typeface="Californian FB"/>
              </a:rPr>
              <a:t> </a:t>
            </a:r>
            <a:r>
              <a:rPr sz="1150" b="1" i="1" spc="-25" dirty="0">
                <a:latin typeface="Californian FB"/>
                <a:cs typeface="Californian FB"/>
              </a:rPr>
              <a:t>indicate</a:t>
            </a:r>
            <a:r>
              <a:rPr lang="en-US" sz="1150" b="1" i="1" spc="-25" dirty="0">
                <a:latin typeface="Californian FB"/>
                <a:cs typeface="Californian FB"/>
              </a:rPr>
              <a:t>6</a:t>
            </a:r>
          </a:p>
          <a:p>
            <a:pPr marL="12700">
              <a:lnSpc>
                <a:spcPts val="1325"/>
              </a:lnSpc>
            </a:pPr>
            <a:endParaRPr sz="1150" dirty="0">
              <a:latin typeface="Californian FB"/>
              <a:cs typeface="Californian FB"/>
            </a:endParaRPr>
          </a:p>
        </p:txBody>
      </p:sp>
      <p:sp>
        <p:nvSpPr>
          <p:cNvPr id="4" name="TextBox 3">
            <a:extLst>
              <a:ext uri="{FF2B5EF4-FFF2-40B4-BE49-F238E27FC236}">
                <a16:creationId xmlns:a16="http://schemas.microsoft.com/office/drawing/2014/main" id="{4605B2D6-3920-E48A-E3F8-BE3A0380B48B}"/>
              </a:ext>
            </a:extLst>
          </p:cNvPr>
          <p:cNvSpPr txBox="1"/>
          <p:nvPr/>
        </p:nvSpPr>
        <p:spPr>
          <a:xfrm>
            <a:off x="5105400" y="5959605"/>
            <a:ext cx="4767713" cy="1461939"/>
          </a:xfrm>
          <a:prstGeom prst="rect">
            <a:avLst/>
          </a:prstGeom>
          <a:noFill/>
        </p:spPr>
        <p:txBody>
          <a:bodyPr wrap="square">
            <a:spAutoFit/>
          </a:bodyPr>
          <a:lstStyle/>
          <a:p>
            <a:pPr algn="ctr"/>
            <a:r>
              <a:rPr lang="en-US" sz="1200" b="1" i="1" dirty="0"/>
              <a:t>Break Through Prayer</a:t>
            </a:r>
            <a:endParaRPr lang="en-US" sz="1200" b="1" dirty="0"/>
          </a:p>
          <a:p>
            <a:r>
              <a:rPr lang="en-US" sz="1100" i="1" dirty="0"/>
              <a:t>God of healing and hope, break through the messiness of our lives with the power of your Holy Spirit. Reconnect us with you, so that we can hear your voice more clearly and allow your love to be reborn in our hearts. Break through with your resurrection power to re-connect us with one another and lead us to new partnerships in our communities. Reveal to us your new and next steps for reaching, welcoming, and developing your people. Empower us to share the good news of your transforming love and new life.  Amen.</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04149" y="305350"/>
            <a:ext cx="4661791" cy="2382704"/>
          </a:xfrm>
          <a:prstGeom prst="rect">
            <a:avLst/>
          </a:prstGeom>
        </p:spPr>
        <p:txBody>
          <a:bodyPr vert="horz" wrap="square" lIns="0" tIns="12700" rIns="0" bIns="0" rtlCol="0">
            <a:spAutoFit/>
          </a:bodyPr>
          <a:lstStyle/>
          <a:p>
            <a:r>
              <a:rPr lang="en-US" sz="1100" b="1" dirty="0"/>
              <a:t>Sarris Candy Fundraiser </a:t>
            </a:r>
            <a:endParaRPr lang="en-US" sz="1100" dirty="0"/>
          </a:p>
          <a:p>
            <a:r>
              <a:rPr lang="en-US" sz="1100" dirty="0"/>
              <a:t>We have decided to once again do an online fundraiser with Sarris Candies. Please help support the Day School by ordering your chocolate for </a:t>
            </a:r>
            <a:r>
              <a:rPr lang="en-US" sz="1100" b="1" dirty="0"/>
              <a:t>Christmas </a:t>
            </a:r>
            <a:r>
              <a:rPr lang="en-US" sz="1100" dirty="0"/>
              <a:t>from Sarris. We earn a 25% profit with every online order! Please share this with anyone you think might be interested. Our Group ID# is 10-3713. All orders will be shipped directly to the address you provide. Shipping is FREE, but a $7.00 packaging and handling fee will be applied to each order by Sarris Candies. (Orders must be placed through www.sarriscandiesfundraising.com). </a:t>
            </a:r>
            <a:r>
              <a:rPr lang="en-US" sz="1100" b="1" dirty="0"/>
              <a:t>Orders will be taken until December 14. </a:t>
            </a:r>
          </a:p>
          <a:p>
            <a:endParaRPr lang="en-US" sz="1100" b="1" dirty="0"/>
          </a:p>
          <a:p>
            <a:endParaRPr lang="en-US" sz="1100" dirty="0">
              <a:latin typeface="Times New Roman" panose="02020603050405020304" pitchFamily="18" charset="0"/>
              <a:cs typeface="Times New Roman" panose="02020603050405020304" pitchFamily="18" charset="0"/>
            </a:endParaRPr>
          </a:p>
          <a:p>
            <a:r>
              <a:rPr lang="en-US" sz="1100" dirty="0"/>
              <a:t> </a:t>
            </a:r>
            <a:r>
              <a:rPr lang="en-US" sz="1100" i="1" spc="10" dirty="0">
                <a:cs typeface="Times New Roman"/>
              </a:rPr>
              <a:t>	           Lighthouse </a:t>
            </a:r>
            <a:r>
              <a:rPr lang="en-US" sz="1100" i="1" spc="5" dirty="0">
                <a:cs typeface="Times New Roman"/>
              </a:rPr>
              <a:t>Food </a:t>
            </a:r>
            <a:r>
              <a:rPr lang="en-US" sz="1100" i="1" spc="10" dirty="0">
                <a:cs typeface="Times New Roman"/>
              </a:rPr>
              <a:t>Pantry </a:t>
            </a:r>
            <a:r>
              <a:rPr lang="en-US" sz="1100" i="1" spc="5" dirty="0">
                <a:cs typeface="Times New Roman"/>
              </a:rPr>
              <a:t>Collection for </a:t>
            </a:r>
            <a:r>
              <a:rPr lang="en-US" sz="1100" i="1" spc="10" dirty="0">
                <a:cs typeface="Times New Roman"/>
              </a:rPr>
              <a:t>the month </a:t>
            </a:r>
            <a:r>
              <a:rPr lang="en-US" sz="1100" i="1" spc="5" dirty="0">
                <a:cs typeface="Times New Roman"/>
              </a:rPr>
              <a:t>of 	        	           </a:t>
            </a:r>
            <a:r>
              <a:rPr lang="en-US" sz="1100" b="1" spc="10" dirty="0">
                <a:cs typeface="Times New Roman"/>
              </a:rPr>
              <a:t>December/January </a:t>
            </a:r>
            <a:r>
              <a:rPr lang="en-US" sz="1100" b="1" spc="5" dirty="0">
                <a:cs typeface="Times New Roman"/>
              </a:rPr>
              <a:t>are </a:t>
            </a:r>
            <a:r>
              <a:rPr lang="en-US" sz="1100" b="1" spc="10" dirty="0">
                <a:cs typeface="Times New Roman"/>
              </a:rPr>
              <a:t>cooking oil, croutons, salad 	 	           dressing, chili, saltines, canned soups and stews. </a:t>
            </a:r>
            <a:endParaRPr lang="en-US" sz="1100" b="1" dirty="0"/>
          </a:p>
        </p:txBody>
      </p:sp>
      <p:sp>
        <p:nvSpPr>
          <p:cNvPr id="10" name="object 10"/>
          <p:cNvSpPr txBox="1"/>
          <p:nvPr/>
        </p:nvSpPr>
        <p:spPr>
          <a:xfrm>
            <a:off x="5334000" y="307912"/>
            <a:ext cx="4417695" cy="7358425"/>
          </a:xfrm>
          <a:prstGeom prst="rect">
            <a:avLst/>
          </a:prstGeom>
        </p:spPr>
        <p:txBody>
          <a:bodyPr vert="horz" wrap="square" lIns="0" tIns="33020" rIns="0" bIns="0" rtlCol="0">
            <a:spAutoFit/>
          </a:bodyPr>
          <a:lstStyle/>
          <a:p>
            <a:r>
              <a:rPr lang="en-US" sz="1100" b="1" dirty="0"/>
              <a:t>Lighthouse Toy Shoppe </a:t>
            </a:r>
            <a:r>
              <a:rPr lang="en-US" sz="1100" dirty="0"/>
              <a:t>at Bakerstown UMC—Pick a paper ornament from the Christmas tree in the Narthex</a:t>
            </a:r>
            <a:r>
              <a:rPr lang="en-US" sz="1100" b="1" dirty="0"/>
              <a:t>, beginning Sunday, November 16</a:t>
            </a:r>
            <a:r>
              <a:rPr lang="en-US" sz="1100" b="1" baseline="30000" dirty="0"/>
              <a:t>th</a:t>
            </a:r>
            <a:r>
              <a:rPr lang="en-US" sz="1100" b="1" dirty="0"/>
              <a:t>. </a:t>
            </a:r>
            <a:r>
              <a:rPr lang="en-US" sz="1100" dirty="0"/>
              <a:t>  Bring back an unwrapped gift back under the tree, with your paper tag attached </a:t>
            </a:r>
            <a:r>
              <a:rPr lang="en-US" sz="1100" b="1" i="1" u="sng" dirty="0"/>
              <a:t>by December 7th</a:t>
            </a:r>
            <a:endParaRPr lang="en-US" sz="1100" dirty="0"/>
          </a:p>
          <a:p>
            <a:r>
              <a:rPr lang="en-US" sz="1100" dirty="0"/>
              <a:t> </a:t>
            </a:r>
          </a:p>
          <a:p>
            <a:r>
              <a:rPr lang="en-US" sz="1100" dirty="0"/>
              <a:t>We will be hosting the Lighthouse Toy Shoppe on Saturday, December 13</a:t>
            </a:r>
            <a:r>
              <a:rPr lang="en-US" sz="1100" baseline="30000" dirty="0"/>
              <a:t>th</a:t>
            </a:r>
            <a:r>
              <a:rPr lang="en-US" sz="1100" dirty="0"/>
              <a:t> 9:00 am—1:00 pm.   Your donations are greatly appreciated.  It allows families in need to receive presents for Christmas for their children.  </a:t>
            </a:r>
            <a:r>
              <a:rPr lang="en-US" sz="1100" b="1" dirty="0"/>
              <a:t>If you would like to volunteer on Saturday, please contact the Lighthouse 724-903-0064.</a:t>
            </a:r>
            <a:r>
              <a:rPr lang="en-US" sz="1100" dirty="0"/>
              <a:t> We are always in need of younger teenager gifts...some suggestions for them are make-up,</a:t>
            </a:r>
            <a:r>
              <a:rPr lang="en-US" sz="1100" b="1" dirty="0"/>
              <a:t> </a:t>
            </a:r>
            <a:r>
              <a:rPr lang="en-US" sz="1100" dirty="0"/>
              <a:t>jewelry, fishing rods and tackle boxes, hoodies (hooded sweatshirts), nerf toys, remote control helicopters/airplanes/cars, etc.</a:t>
            </a:r>
            <a:r>
              <a:rPr lang="en-US" sz="1100" b="1" dirty="0"/>
              <a:t>  **The Lighthouse is also giving out $25 gift cards for teenagers aged 13-18 this year, so if you would like to donate one, they'd appreciate it.**  Thank you so much for all of your support!</a:t>
            </a:r>
          </a:p>
          <a:p>
            <a:endParaRPr lang="en-US" sz="1100" b="1" dirty="0"/>
          </a:p>
          <a:p>
            <a:r>
              <a:rPr lang="en-US" sz="1100" u="heavy" spc="-275" dirty="0">
                <a:uFill>
                  <a:solidFill>
                    <a:srgbClr val="000000"/>
                  </a:solidFill>
                </a:uFill>
                <a:latin typeface="Times New Roman" panose="02020603050405020304" pitchFamily="18" charset="0"/>
                <a:cs typeface="Times New Roman" panose="02020603050405020304" pitchFamily="18" charset="0"/>
              </a:rPr>
              <a:t> </a:t>
            </a:r>
            <a:r>
              <a:rPr lang="en-US" sz="1100" b="1" dirty="0"/>
              <a:t>♪ ♫ CHRISTMAS CHORAL CONCERT ♫ ♪</a:t>
            </a:r>
            <a:endParaRPr lang="en-US" sz="1100" dirty="0"/>
          </a:p>
          <a:p>
            <a:r>
              <a:rPr lang="en-US" sz="1100" b="1" dirty="0"/>
              <a:t>Sunday, December 14| 6:00 P.M. | Bakerstown UMC</a:t>
            </a:r>
          </a:p>
          <a:p>
            <a:r>
              <a:rPr lang="en-US" sz="1100" b="1" dirty="0"/>
              <a:t>Ellwood City Area Civic Chorale and BUMC Sanctuary Choir</a:t>
            </a:r>
            <a:endParaRPr lang="en-US" sz="1100" dirty="0"/>
          </a:p>
          <a:p>
            <a:r>
              <a:rPr lang="en-US" sz="1100" dirty="0"/>
              <a:t>under the direction of Joyce Gindlesperger</a:t>
            </a:r>
          </a:p>
          <a:p>
            <a:r>
              <a:rPr lang="en-US" sz="1100" dirty="0"/>
              <a:t>Hosted by Opus I Music Society to benefit the scholarship fund. </a:t>
            </a:r>
          </a:p>
          <a:p>
            <a:r>
              <a:rPr lang="en-US" sz="1100" dirty="0"/>
              <a:t> </a:t>
            </a:r>
          </a:p>
          <a:p>
            <a:r>
              <a:rPr lang="en-US" sz="1100" b="1" dirty="0"/>
              <a:t>♪ ♫ WHAT TO EXPECT ♫ ♪</a:t>
            </a:r>
            <a:endParaRPr lang="en-US" sz="1100" dirty="0"/>
          </a:p>
          <a:p>
            <a:r>
              <a:rPr lang="en-US" sz="1100" dirty="0"/>
              <a:t>Join us for an evening filled with the spirit of the season!  Enjoy a mix of familiar secular classics and stirring religious repertoire that will bring the true meaning of Christmas to life!</a:t>
            </a:r>
          </a:p>
          <a:p>
            <a:r>
              <a:rPr lang="en-US" sz="1100" dirty="0"/>
              <a:t>Invite loved ones, friends, and neighbors to share the joy of music and community with us!  We promise your heart will be filled with warmth and love!</a:t>
            </a:r>
          </a:p>
          <a:p>
            <a:endParaRPr lang="en-US" sz="1100" dirty="0"/>
          </a:p>
          <a:p>
            <a:r>
              <a:rPr lang="en-US" sz="1100" b="1" dirty="0"/>
              <a:t>Bakerstown Youth Group | Sunday | 6-7:30pm</a:t>
            </a:r>
            <a:endParaRPr lang="en-US" sz="1100" dirty="0"/>
          </a:p>
          <a:p>
            <a:r>
              <a:rPr lang="en-US" sz="1100" b="1" dirty="0"/>
              <a:t>Open to all 6th-12</a:t>
            </a:r>
            <a:r>
              <a:rPr lang="en-US" sz="1100" b="1" baseline="30000" dirty="0"/>
              <a:t>th</a:t>
            </a:r>
            <a:r>
              <a:rPr lang="en-US" sz="1100" b="1" dirty="0"/>
              <a:t> graders!</a:t>
            </a:r>
            <a:endParaRPr lang="en-US" sz="1100" dirty="0"/>
          </a:p>
          <a:p>
            <a:r>
              <a:rPr lang="en-US" sz="1100" dirty="0"/>
              <a:t>At youth group this month our theme is Unexpected.  This is a series from the Gospels, we’ll explore the Christmas story to reveal the unexpected wrapped in the gift of Jesus! </a:t>
            </a:r>
          </a:p>
          <a:p>
            <a:r>
              <a:rPr lang="en-US" sz="1100" dirty="0"/>
              <a:t>· No youth group on Dec. 14th due to a concert being held at the church.</a:t>
            </a:r>
          </a:p>
          <a:p>
            <a:r>
              <a:rPr lang="en-US" sz="1100" dirty="0"/>
              <a:t>· No youth group on December 28th due to Christmas holiday.</a:t>
            </a:r>
          </a:p>
          <a:p>
            <a:r>
              <a:rPr lang="en-US" sz="1100" dirty="0"/>
              <a:t>Christmas party at youth group on the 21st! </a:t>
            </a:r>
          </a:p>
          <a:p>
            <a:r>
              <a:rPr lang="en-US" sz="1100" dirty="0"/>
              <a:t>I hope you will join us! Please contact Pastor Amanda at </a:t>
            </a:r>
            <a:r>
              <a:rPr lang="en-US" sz="1100" u="sng" dirty="0">
                <a:hlinkClick r:id="rId2"/>
              </a:rPr>
              <a:t>amitchell@bakerstownumc.org</a:t>
            </a:r>
            <a:r>
              <a:rPr lang="en-US" sz="1100" dirty="0"/>
              <a:t> if you have any questions. </a:t>
            </a:r>
          </a:p>
          <a:p>
            <a:endParaRPr lang="en-US" sz="1200" dirty="0"/>
          </a:p>
          <a:p>
            <a:endParaRPr lang="en-US" sz="1200" b="1" dirty="0"/>
          </a:p>
          <a:p>
            <a:endParaRPr lang="en-US" sz="1200" b="1" dirty="0"/>
          </a:p>
        </p:txBody>
      </p:sp>
      <p:pic>
        <p:nvPicPr>
          <p:cNvPr id="5" name="Picture 4" descr="A box full of food&#10;&#10;AI-generated content may be incorrect.">
            <a:extLst>
              <a:ext uri="{FF2B5EF4-FFF2-40B4-BE49-F238E27FC236}">
                <a16:creationId xmlns:a16="http://schemas.microsoft.com/office/drawing/2014/main" id="{C50CDA80-BAED-02C8-01DA-75FA250B5D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05" y="2057400"/>
            <a:ext cx="1232009" cy="685800"/>
          </a:xfrm>
          <a:prstGeom prst="rect">
            <a:avLst/>
          </a:prstGeom>
        </p:spPr>
      </p:pic>
      <p:sp>
        <p:nvSpPr>
          <p:cNvPr id="11" name="TextBox 10">
            <a:extLst>
              <a:ext uri="{FF2B5EF4-FFF2-40B4-BE49-F238E27FC236}">
                <a16:creationId xmlns:a16="http://schemas.microsoft.com/office/drawing/2014/main" id="{BC0C0ECE-D39F-B1A6-AAE1-FAF0E4531E3E}"/>
              </a:ext>
            </a:extLst>
          </p:cNvPr>
          <p:cNvSpPr txBox="1"/>
          <p:nvPr/>
        </p:nvSpPr>
        <p:spPr>
          <a:xfrm flipH="1">
            <a:off x="191305" y="4466229"/>
            <a:ext cx="4661792" cy="3000821"/>
          </a:xfrm>
          <a:prstGeom prst="rect">
            <a:avLst/>
          </a:prstGeom>
          <a:noFill/>
        </p:spPr>
        <p:txBody>
          <a:bodyPr wrap="square" rtlCol="0">
            <a:spAutoFit/>
          </a:bodyPr>
          <a:lstStyle/>
          <a:p>
            <a:r>
              <a:rPr lang="en-US" sz="1200" b="1" dirty="0"/>
              <a:t>Wednesday, December 17th—7:00pm </a:t>
            </a:r>
            <a:r>
              <a:rPr lang="en-US" sz="1200" dirty="0"/>
              <a:t>A Blue Christmas Service</a:t>
            </a:r>
          </a:p>
          <a:p>
            <a:r>
              <a:rPr lang="en-US" sz="1200" dirty="0"/>
              <a:t>A service of reflection and remembrance. A service of healing and hope.</a:t>
            </a:r>
          </a:p>
          <a:p>
            <a:r>
              <a:rPr lang="en-US" sz="1200" dirty="0"/>
              <a:t> </a:t>
            </a:r>
          </a:p>
          <a:p>
            <a:r>
              <a:rPr lang="en-US" sz="1200" b="1" dirty="0"/>
              <a:t>Tuesday,  December 24th, Family Service—4:30 pm</a:t>
            </a:r>
            <a:endParaRPr lang="en-US" sz="1200" dirty="0"/>
          </a:p>
          <a:p>
            <a:r>
              <a:rPr lang="en-US" sz="1200" dirty="0"/>
              <a:t>This Worship service is particularly designed for families with children. There is a celebration of Christ’s birth in a relaxed atmosphere appreciating the child in all of us as we welcome the birth of the child of heaven.  We will be using LED candles at this service.</a:t>
            </a:r>
          </a:p>
          <a:p>
            <a:r>
              <a:rPr lang="en-US" sz="1200" dirty="0"/>
              <a:t> </a:t>
            </a:r>
          </a:p>
          <a:p>
            <a:r>
              <a:rPr lang="en-US" sz="1200" b="1" dirty="0"/>
              <a:t>Tuesday,  December 24th, Carols &amp; Candlelight—7:30pm </a:t>
            </a:r>
            <a:r>
              <a:rPr lang="en-US" sz="1200" dirty="0"/>
              <a:t>This services is a celebration of Christ’s birth with joyful singing of carols and the beauty of candlelight. Enjoy the surrounding beauty and the warmth of God’s love during this special time.</a:t>
            </a:r>
          </a:p>
          <a:p>
            <a:r>
              <a:rPr lang="en-US" sz="1200" dirty="0"/>
              <a:t> </a:t>
            </a:r>
          </a:p>
          <a:p>
            <a:r>
              <a:rPr lang="en-US" sz="1200" b="1" dirty="0"/>
              <a:t>Sunday, January 4th—8:30am &amp; 11:00am—Epiphany</a:t>
            </a:r>
            <a:endParaRPr lang="en-US" sz="1200" dirty="0"/>
          </a:p>
          <a:p>
            <a:r>
              <a:rPr lang="en-US" sz="900" dirty="0"/>
              <a:t> </a:t>
            </a:r>
          </a:p>
        </p:txBody>
      </p:sp>
      <p:pic>
        <p:nvPicPr>
          <p:cNvPr id="1026" name="Picture 2">
            <a:extLst>
              <a:ext uri="{FF2B5EF4-FFF2-40B4-BE49-F238E27FC236}">
                <a16:creationId xmlns:a16="http://schemas.microsoft.com/office/drawing/2014/main" id="{601A7D5A-17F1-B9BF-4748-E812382487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2104" y="2974359"/>
            <a:ext cx="2620963" cy="1470026"/>
          </a:xfrm>
          <a:prstGeom prst="rect">
            <a:avLst/>
          </a:prstGeom>
          <a:noFill/>
          <a:ln>
            <a:noFill/>
          </a:ln>
          <a:effectLst/>
          <a:extLst>
            <a:ext uri="{909E8E84-426E-40DD-AFC4-6F175D3DCCD1}">
              <a14:hiddenFill xmlns:a14="http://schemas.microsoft.com/office/drawing/2010/main">
                <a:solidFill>
                  <a:srgbClr val="800000"/>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object 3"/>
          <p:cNvGraphicFramePr>
            <a:graphicFrameLocks noGrp="1"/>
          </p:cNvGraphicFramePr>
          <p:nvPr>
            <p:extLst>
              <p:ext uri="{D42A27DB-BD31-4B8C-83A1-F6EECF244321}">
                <p14:modId xmlns:p14="http://schemas.microsoft.com/office/powerpoint/2010/main" val="2480472169"/>
              </p:ext>
            </p:extLst>
          </p:nvPr>
        </p:nvGraphicFramePr>
        <p:xfrm>
          <a:off x="152400" y="5033009"/>
          <a:ext cx="9677401" cy="2260853"/>
        </p:xfrm>
        <a:graphic>
          <a:graphicData uri="http://schemas.openxmlformats.org/drawingml/2006/table">
            <a:tbl>
              <a:tblPr firstRow="1" bandRow="1">
                <a:tableStyleId>{2D5ABB26-0587-4C30-8999-92F81FD0307C}</a:tableStyleId>
              </a:tblPr>
              <a:tblGrid>
                <a:gridCol w="1211081">
                  <a:extLst>
                    <a:ext uri="{9D8B030D-6E8A-4147-A177-3AD203B41FA5}">
                      <a16:colId xmlns:a16="http://schemas.microsoft.com/office/drawing/2014/main" val="20000"/>
                    </a:ext>
                  </a:extLst>
                </a:gridCol>
                <a:gridCol w="1197859">
                  <a:extLst>
                    <a:ext uri="{9D8B030D-6E8A-4147-A177-3AD203B41FA5}">
                      <a16:colId xmlns:a16="http://schemas.microsoft.com/office/drawing/2014/main" val="20001"/>
                    </a:ext>
                  </a:extLst>
                </a:gridCol>
                <a:gridCol w="1218352">
                  <a:extLst>
                    <a:ext uri="{9D8B030D-6E8A-4147-A177-3AD203B41FA5}">
                      <a16:colId xmlns:a16="http://schemas.microsoft.com/office/drawing/2014/main" val="20002"/>
                    </a:ext>
                  </a:extLst>
                </a:gridCol>
                <a:gridCol w="1193892">
                  <a:extLst>
                    <a:ext uri="{9D8B030D-6E8A-4147-A177-3AD203B41FA5}">
                      <a16:colId xmlns:a16="http://schemas.microsoft.com/office/drawing/2014/main" val="20003"/>
                    </a:ext>
                  </a:extLst>
                </a:gridCol>
                <a:gridCol w="1268592">
                  <a:extLst>
                    <a:ext uri="{9D8B030D-6E8A-4147-A177-3AD203B41FA5}">
                      <a16:colId xmlns:a16="http://schemas.microsoft.com/office/drawing/2014/main" val="20004"/>
                    </a:ext>
                  </a:extLst>
                </a:gridCol>
                <a:gridCol w="1198518">
                  <a:extLst>
                    <a:ext uri="{9D8B030D-6E8A-4147-A177-3AD203B41FA5}">
                      <a16:colId xmlns:a16="http://schemas.microsoft.com/office/drawing/2014/main" val="20005"/>
                    </a:ext>
                  </a:extLst>
                </a:gridCol>
                <a:gridCol w="1206453">
                  <a:extLst>
                    <a:ext uri="{9D8B030D-6E8A-4147-A177-3AD203B41FA5}">
                      <a16:colId xmlns:a16="http://schemas.microsoft.com/office/drawing/2014/main" val="20006"/>
                    </a:ext>
                  </a:extLst>
                </a:gridCol>
                <a:gridCol w="1182654">
                  <a:extLst>
                    <a:ext uri="{9D8B030D-6E8A-4147-A177-3AD203B41FA5}">
                      <a16:colId xmlns:a16="http://schemas.microsoft.com/office/drawing/2014/main" val="20007"/>
                    </a:ext>
                  </a:extLst>
                </a:gridCol>
              </a:tblGrid>
              <a:tr h="260413">
                <a:tc>
                  <a:txBody>
                    <a:bodyPr/>
                    <a:lstStyle/>
                    <a:p>
                      <a:pPr marL="366395">
                        <a:lnSpc>
                          <a:spcPct val="100000"/>
                        </a:lnSpc>
                        <a:spcBef>
                          <a:spcPts val="275"/>
                        </a:spcBef>
                      </a:pPr>
                      <a:r>
                        <a:rPr sz="1100" spc="-5" dirty="0">
                          <a:latin typeface="Arial Rounded MT Bold"/>
                          <a:cs typeface="Arial Rounded MT Bold"/>
                        </a:rPr>
                        <a:t>Today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299085">
                        <a:lnSpc>
                          <a:spcPct val="100000"/>
                        </a:lnSpc>
                        <a:spcBef>
                          <a:spcPts val="275"/>
                        </a:spcBef>
                      </a:pPr>
                      <a:r>
                        <a:rPr sz="1100" spc="-5" dirty="0">
                          <a:latin typeface="Arial Rounded MT Bold"/>
                          <a:cs typeface="Arial Rounded MT Bold"/>
                        </a:rPr>
                        <a:t>Monday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294640">
                        <a:lnSpc>
                          <a:spcPct val="100000"/>
                        </a:lnSpc>
                        <a:spcBef>
                          <a:spcPts val="275"/>
                        </a:spcBef>
                      </a:pPr>
                      <a:r>
                        <a:rPr sz="1100" spc="-5" dirty="0">
                          <a:latin typeface="Arial Rounded MT Bold"/>
                          <a:cs typeface="Arial Rounded MT Bold"/>
                        </a:rPr>
                        <a:t>Tuesday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177800">
                        <a:lnSpc>
                          <a:spcPct val="100000"/>
                        </a:lnSpc>
                        <a:spcBef>
                          <a:spcPts val="275"/>
                        </a:spcBef>
                      </a:pPr>
                      <a:r>
                        <a:rPr sz="1100" spc="-5" dirty="0">
                          <a:latin typeface="Arial Rounded MT Bold"/>
                          <a:cs typeface="Arial Rounded MT Bold"/>
                        </a:rPr>
                        <a:t>Wednesday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284480">
                        <a:lnSpc>
                          <a:spcPct val="100000"/>
                        </a:lnSpc>
                        <a:spcBef>
                          <a:spcPts val="275"/>
                        </a:spcBef>
                      </a:pPr>
                      <a:r>
                        <a:rPr sz="1100" dirty="0">
                          <a:latin typeface="Arial Rounded MT Bold"/>
                          <a:cs typeface="Arial Rounded MT Bold"/>
                        </a:rPr>
                        <a:t>Thursday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351155">
                        <a:lnSpc>
                          <a:spcPct val="100000"/>
                        </a:lnSpc>
                        <a:spcBef>
                          <a:spcPts val="275"/>
                        </a:spcBef>
                      </a:pPr>
                      <a:r>
                        <a:rPr sz="1100" spc="-5" dirty="0">
                          <a:latin typeface="Arial Rounded MT Bold"/>
                          <a:cs typeface="Arial Rounded MT Bold"/>
                        </a:rPr>
                        <a:t>Friday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256540">
                        <a:lnSpc>
                          <a:spcPct val="100000"/>
                        </a:lnSpc>
                        <a:spcBef>
                          <a:spcPts val="275"/>
                        </a:spcBef>
                      </a:pPr>
                      <a:r>
                        <a:rPr sz="1100" spc="-5" dirty="0">
                          <a:latin typeface="Arial Rounded MT Bold"/>
                          <a:cs typeface="Arial Rounded MT Bold"/>
                        </a:rPr>
                        <a:t>Saturday</a:t>
                      </a:r>
                      <a:endParaRPr sz="110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tc>
                  <a:txBody>
                    <a:bodyPr/>
                    <a:lstStyle/>
                    <a:p>
                      <a:pPr marL="305435">
                        <a:lnSpc>
                          <a:spcPct val="100000"/>
                        </a:lnSpc>
                        <a:spcBef>
                          <a:spcPts val="275"/>
                        </a:spcBef>
                      </a:pPr>
                      <a:r>
                        <a:rPr sz="1100" spc="-5" dirty="0">
                          <a:latin typeface="Arial Rounded MT Bold"/>
                          <a:cs typeface="Arial Rounded MT Bold"/>
                        </a:rPr>
                        <a:t>Sunday</a:t>
                      </a:r>
                      <a:endParaRPr sz="1100" dirty="0">
                        <a:latin typeface="Arial Rounded MT Bold"/>
                        <a:cs typeface="Arial Rounded MT Bold"/>
                      </a:endParaRPr>
                    </a:p>
                  </a:txBody>
                  <a:tcPr marL="0" marR="0" marT="34925" marB="0">
                    <a:lnL w="19050">
                      <a:solidFill>
                        <a:srgbClr val="000000"/>
                      </a:solidFill>
                      <a:prstDash val="solid"/>
                    </a:lnL>
                    <a:lnR w="19050">
                      <a:solidFill>
                        <a:srgbClr val="000000"/>
                      </a:solidFill>
                      <a:prstDash val="solid"/>
                    </a:lnR>
                    <a:lnT w="19050">
                      <a:solidFill>
                        <a:srgbClr val="000000"/>
                      </a:solidFill>
                      <a:prstDash val="solid"/>
                    </a:lnT>
                    <a:lnB w="53975">
                      <a:solidFill>
                        <a:srgbClr val="000000"/>
                      </a:solidFill>
                      <a:prstDash val="solid"/>
                    </a:lnB>
                  </a:tcPr>
                </a:tc>
                <a:extLst>
                  <a:ext uri="{0D108BD9-81ED-4DB2-BD59-A6C34878D82A}">
                    <a16:rowId xmlns:a16="http://schemas.microsoft.com/office/drawing/2014/main" val="10000"/>
                  </a:ext>
                </a:extLst>
              </a:tr>
              <a:tr h="2000440">
                <a:tc>
                  <a:txBody>
                    <a:bodyPr/>
                    <a:lstStyle/>
                    <a:p>
                      <a:pPr marL="49530">
                        <a:lnSpc>
                          <a:spcPct val="100000"/>
                        </a:lnSpc>
                        <a:spcBef>
                          <a:spcPts val="0"/>
                        </a:spcBef>
                        <a:spcAft>
                          <a:spcPts val="0"/>
                        </a:spcAft>
                      </a:pPr>
                      <a:r>
                        <a:rPr lang="en-US" sz="1100" b="1" dirty="0">
                          <a:latin typeface="Times New Roman"/>
                          <a:cs typeface="Times New Roman"/>
                        </a:rPr>
                        <a:t>30</a:t>
                      </a:r>
                    </a:p>
                    <a:p>
                      <a:pPr marL="49530">
                        <a:lnSpc>
                          <a:spcPct val="100000"/>
                        </a:lnSpc>
                        <a:spcBef>
                          <a:spcPts val="0"/>
                        </a:spcBef>
                        <a:spcAft>
                          <a:spcPts val="0"/>
                        </a:spcAft>
                      </a:pPr>
                      <a:r>
                        <a:rPr lang="en-US" sz="1100" b="1" dirty="0">
                          <a:solidFill>
                            <a:schemeClr val="tx1"/>
                          </a:solidFill>
                          <a:effectLst/>
                          <a:latin typeface="Times New Roman" panose="02020603050405020304" pitchFamily="18" charset="0"/>
                          <a:ea typeface="+mn-ea"/>
                          <a:cs typeface="Times New Roman" panose="02020603050405020304" pitchFamily="18" charset="0"/>
                        </a:rPr>
                        <a:t> 9:45am </a:t>
                      </a:r>
                      <a:r>
                        <a:rPr lang="en-US" sz="1100" dirty="0" err="1">
                          <a:solidFill>
                            <a:schemeClr val="tx1"/>
                          </a:solidFill>
                          <a:effectLst/>
                          <a:latin typeface="Times New Roman" panose="02020603050405020304" pitchFamily="18" charset="0"/>
                          <a:ea typeface="+mn-ea"/>
                          <a:cs typeface="Times New Roman" panose="02020603050405020304" pitchFamily="18" charset="0"/>
                        </a:rPr>
                        <a:t>DIGGing</a:t>
                      </a:r>
                      <a:r>
                        <a:rPr lang="en-US" sz="1100" dirty="0">
                          <a:solidFill>
                            <a:schemeClr val="tx1"/>
                          </a:solidFill>
                          <a:effectLst/>
                          <a:latin typeface="Times New Roman" panose="02020603050405020304" pitchFamily="18" charset="0"/>
                          <a:ea typeface="+mn-ea"/>
                          <a:cs typeface="Times New Roman" panose="02020603050405020304" pitchFamily="18" charset="0"/>
                        </a:rPr>
                        <a:t> </a:t>
                      </a:r>
                    </a:p>
                    <a:p>
                      <a:pPr marL="45720">
                        <a:spcBef>
                          <a:spcPts val="0"/>
                        </a:spcBef>
                        <a:spcAft>
                          <a:spcPts val="0"/>
                        </a:spcAft>
                      </a:pPr>
                      <a:r>
                        <a:rPr lang="en-US" sz="1100" dirty="0">
                          <a:solidFill>
                            <a:schemeClr val="tx1"/>
                          </a:solidFill>
                          <a:effectLst/>
                          <a:latin typeface="Times New Roman" panose="02020603050405020304" pitchFamily="18" charset="0"/>
                          <a:ea typeface="+mn-ea"/>
                          <a:cs typeface="Times New Roman" panose="02020603050405020304" pitchFamily="18" charset="0"/>
                        </a:rPr>
                        <a:t> Deeper</a:t>
                      </a:r>
                    </a:p>
                    <a:p>
                      <a:pPr marL="45720">
                        <a:spcBef>
                          <a:spcPts val="0"/>
                        </a:spcBef>
                        <a:spcAft>
                          <a:spcPts val="0"/>
                        </a:spcAft>
                      </a:pPr>
                      <a:r>
                        <a:rPr lang="en-US" sz="1100" b="1" dirty="0">
                          <a:solidFill>
                            <a:schemeClr val="tx1"/>
                          </a:solidFill>
                          <a:effectLst/>
                          <a:latin typeface="Times New Roman" panose="02020603050405020304" pitchFamily="18" charset="0"/>
                          <a:ea typeface="+mn-ea"/>
                          <a:cs typeface="Times New Roman" panose="02020603050405020304" pitchFamily="18" charset="0"/>
                        </a:rPr>
                        <a:t> 11:00am </a:t>
                      </a:r>
                      <a:r>
                        <a:rPr lang="en-US" sz="1100" dirty="0">
                          <a:solidFill>
                            <a:schemeClr val="tx1"/>
                          </a:solidFill>
                          <a:effectLst/>
                          <a:latin typeface="Times New Roman" panose="02020603050405020304" pitchFamily="18" charset="0"/>
                          <a:ea typeface="+mn-ea"/>
                          <a:cs typeface="Times New Roman" panose="02020603050405020304" pitchFamily="18" charset="0"/>
                        </a:rPr>
                        <a:t>Junior      </a:t>
                      </a:r>
                    </a:p>
                    <a:p>
                      <a:pPr marL="45720">
                        <a:spcBef>
                          <a:spcPts val="0"/>
                        </a:spcBef>
                        <a:spcAft>
                          <a:spcPts val="0"/>
                        </a:spcAft>
                      </a:pPr>
                      <a:r>
                        <a:rPr lang="en-US" sz="1100">
                          <a:solidFill>
                            <a:schemeClr val="tx1"/>
                          </a:solidFill>
                          <a:effectLst/>
                          <a:latin typeface="Times New Roman" panose="02020603050405020304" pitchFamily="18" charset="0"/>
                          <a:ea typeface="+mn-ea"/>
                          <a:cs typeface="Times New Roman" panose="02020603050405020304" pitchFamily="18" charset="0"/>
                        </a:rPr>
                        <a:t> Church</a:t>
                      </a:r>
                      <a:endParaRPr lang="en-US" sz="1100" dirty="0">
                        <a:solidFill>
                          <a:schemeClr val="tx1"/>
                        </a:solidFill>
                        <a:effectLst/>
                        <a:latin typeface="Times New Roman" panose="02020603050405020304" pitchFamily="18" charset="0"/>
                        <a:ea typeface="+mn-ea"/>
                        <a:cs typeface="Times New Roman" panose="02020603050405020304" pitchFamily="18" charset="0"/>
                      </a:endParaRP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49530">
                        <a:lnSpc>
                          <a:spcPct val="100000"/>
                        </a:lnSpc>
                        <a:spcBef>
                          <a:spcPts val="265"/>
                        </a:spcBef>
                      </a:pPr>
                      <a:r>
                        <a:rPr lang="en-US" sz="1100" b="1" dirty="0">
                          <a:latin typeface="Times New Roman"/>
                          <a:cs typeface="Times New Roman"/>
                        </a:rPr>
                        <a:t>1</a:t>
                      </a: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48895">
                        <a:lnSpc>
                          <a:spcPct val="100000"/>
                        </a:lnSpc>
                        <a:spcBef>
                          <a:spcPts val="0"/>
                        </a:spcBef>
                      </a:pPr>
                      <a:r>
                        <a:rPr lang="en-US" sz="1100" b="1" dirty="0">
                          <a:latin typeface="Times New Roman"/>
                          <a:cs typeface="Times New Roman"/>
                        </a:rPr>
                        <a:t>2</a:t>
                      </a:r>
                    </a:p>
                    <a:p>
                      <a:pPr marL="48895">
                        <a:lnSpc>
                          <a:spcPct val="100000"/>
                        </a:lnSpc>
                        <a:spcBef>
                          <a:spcPts val="0"/>
                        </a:spcBef>
                      </a:pPr>
                      <a:r>
                        <a:rPr lang="en-US" sz="1100" b="1" dirty="0">
                          <a:latin typeface="Times New Roman"/>
                          <a:cs typeface="Times New Roman"/>
                        </a:rPr>
                        <a:t>6:30pm </a:t>
                      </a:r>
                      <a:r>
                        <a:rPr lang="en-US" sz="1100" b="0" dirty="0">
                          <a:latin typeface="Times New Roman"/>
                          <a:cs typeface="Times New Roman"/>
                        </a:rPr>
                        <a:t>Bible Study</a:t>
                      </a:r>
                    </a:p>
                    <a:p>
                      <a:pPr marL="48895">
                        <a:lnSpc>
                          <a:spcPct val="100000"/>
                        </a:lnSpc>
                        <a:spcBef>
                          <a:spcPts val="0"/>
                        </a:spcBef>
                      </a:pPr>
                      <a:endParaRPr lang="en-US" sz="1100" b="1" dirty="0">
                        <a:latin typeface="Times New Roman"/>
                        <a:cs typeface="Times New Roman"/>
                      </a:endParaRP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50165">
                        <a:lnSpc>
                          <a:spcPct val="100000"/>
                        </a:lnSpc>
                        <a:spcBef>
                          <a:spcPts val="265"/>
                        </a:spcBef>
                      </a:pPr>
                      <a:r>
                        <a:rPr lang="en-US" sz="1100" b="1" dirty="0">
                          <a:latin typeface="Times New Roman"/>
                          <a:cs typeface="Times New Roman"/>
                        </a:rPr>
                        <a:t>3</a:t>
                      </a:r>
                    </a:p>
                    <a:p>
                      <a:pPr marL="45720">
                        <a:lnSpc>
                          <a:spcPct val="100000"/>
                        </a:lnSpc>
                        <a:spcBef>
                          <a:spcPts val="0"/>
                        </a:spcBef>
                      </a:pPr>
                      <a:r>
                        <a:rPr lang="en-US" sz="1100" b="1" dirty="0">
                          <a:latin typeface="Times New Roman"/>
                          <a:cs typeface="Times New Roman"/>
                        </a:rPr>
                        <a:t>7</a:t>
                      </a:r>
                      <a:r>
                        <a:rPr sz="1100" b="1" dirty="0">
                          <a:latin typeface="Times New Roman"/>
                          <a:cs typeface="Times New Roman"/>
                        </a:rPr>
                        <a:t>:00pm</a:t>
                      </a:r>
                      <a:r>
                        <a:rPr sz="1100" b="1" spc="-10" dirty="0">
                          <a:latin typeface="Times New Roman"/>
                          <a:cs typeface="Times New Roman"/>
                        </a:rPr>
                        <a:t> </a:t>
                      </a:r>
                      <a:r>
                        <a:rPr sz="1100" spc="-5" dirty="0">
                          <a:latin typeface="Times New Roman"/>
                          <a:cs typeface="Times New Roman"/>
                        </a:rPr>
                        <a:t>Grief</a:t>
                      </a:r>
                      <a:endParaRPr sz="1100" dirty="0">
                        <a:latin typeface="Times New Roman"/>
                        <a:cs typeface="Times New Roman"/>
                      </a:endParaRPr>
                    </a:p>
                    <a:p>
                      <a:pPr marL="50165">
                        <a:lnSpc>
                          <a:spcPts val="1245"/>
                        </a:lnSpc>
                      </a:pPr>
                      <a:r>
                        <a:rPr sz="1100" spc="-5" dirty="0">
                          <a:latin typeface="Times New Roman"/>
                          <a:cs typeface="Times New Roman"/>
                        </a:rPr>
                        <a:t>Share</a:t>
                      </a:r>
                      <a:endParaRPr lang="en-US" sz="1100" spc="-5" dirty="0">
                        <a:latin typeface="Times New Roman"/>
                        <a:cs typeface="Times New Roman"/>
                      </a:endParaRPr>
                    </a:p>
                    <a:p>
                      <a:pPr marL="50165">
                        <a:lnSpc>
                          <a:spcPts val="1245"/>
                        </a:lnSpc>
                      </a:pPr>
                      <a:endParaRPr lang="en-US" sz="1100" spc="-5" dirty="0">
                        <a:latin typeface="Times New Roman"/>
                        <a:cs typeface="Times New Roman"/>
                      </a:endParaRPr>
                    </a:p>
                    <a:p>
                      <a:pPr marL="50165">
                        <a:lnSpc>
                          <a:spcPts val="1245"/>
                        </a:lnSpc>
                      </a:pPr>
                      <a:endParaRPr lang="en-US" sz="1100" spc="-5" dirty="0">
                        <a:latin typeface="Times New Roman"/>
                        <a:cs typeface="Times New Roman"/>
                      </a:endParaRP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49530">
                        <a:lnSpc>
                          <a:spcPct val="100000"/>
                        </a:lnSpc>
                        <a:spcBef>
                          <a:spcPts val="265"/>
                        </a:spcBef>
                      </a:pPr>
                      <a:r>
                        <a:rPr lang="en-US" sz="1100" b="1" dirty="0">
                          <a:latin typeface="Times New Roman"/>
                          <a:cs typeface="Times New Roman"/>
                        </a:rPr>
                        <a:t>4</a:t>
                      </a:r>
                    </a:p>
                    <a:p>
                      <a:pPr marL="49530">
                        <a:lnSpc>
                          <a:spcPct val="100000"/>
                        </a:lnSpc>
                        <a:spcBef>
                          <a:spcPts val="265"/>
                        </a:spcBef>
                      </a:pPr>
                      <a:r>
                        <a:rPr lang="en-US" sz="1100" b="1" dirty="0">
                          <a:latin typeface="Times New Roman"/>
                          <a:cs typeface="Times New Roman"/>
                        </a:rPr>
                        <a:t>2:30pm </a:t>
                      </a:r>
                      <a:r>
                        <a:rPr lang="en-US" sz="1100" b="0" dirty="0">
                          <a:latin typeface="Times New Roman"/>
                          <a:cs typeface="Times New Roman"/>
                        </a:rPr>
                        <a:t>Neighborhood Table Prep</a:t>
                      </a: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50800">
                        <a:lnSpc>
                          <a:spcPct val="100000"/>
                        </a:lnSpc>
                        <a:spcBef>
                          <a:spcPts val="265"/>
                        </a:spcBef>
                      </a:pPr>
                      <a:r>
                        <a:rPr lang="en-US" sz="1100" b="1" dirty="0">
                          <a:latin typeface="Times New Roman"/>
                          <a:cs typeface="Times New Roman"/>
                        </a:rPr>
                        <a:t>5</a:t>
                      </a:r>
                      <a:endParaRPr sz="1100" dirty="0">
                        <a:latin typeface="Times New Roman"/>
                        <a:cs typeface="Times New Roman"/>
                      </a:endParaRP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50800">
                        <a:lnSpc>
                          <a:spcPct val="100000"/>
                        </a:lnSpc>
                        <a:spcBef>
                          <a:spcPts val="265"/>
                        </a:spcBef>
                      </a:pPr>
                      <a:r>
                        <a:rPr lang="en-US" sz="1100" b="1" dirty="0">
                          <a:latin typeface="Times New Roman"/>
                          <a:cs typeface="Times New Roman"/>
                        </a:rPr>
                        <a:t>6</a:t>
                      </a:r>
                    </a:p>
                    <a:p>
                      <a:pPr marL="50800">
                        <a:lnSpc>
                          <a:spcPct val="100000"/>
                        </a:lnSpc>
                        <a:spcBef>
                          <a:spcPts val="265"/>
                        </a:spcBef>
                      </a:pPr>
                      <a:r>
                        <a:rPr lang="en-US" sz="1100" b="1" dirty="0">
                          <a:latin typeface="Times New Roman"/>
                          <a:cs typeface="Times New Roman"/>
                        </a:rPr>
                        <a:t>9:00am </a:t>
                      </a:r>
                      <a:r>
                        <a:rPr lang="en-US" sz="1100" b="0" dirty="0">
                          <a:latin typeface="Times New Roman"/>
                          <a:cs typeface="Times New Roman"/>
                        </a:rPr>
                        <a:t>Women’s Christmas Brunch</a:t>
                      </a: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tc>
                  <a:txBody>
                    <a:bodyPr/>
                    <a:lstStyle/>
                    <a:p>
                      <a:pPr marL="50800">
                        <a:lnSpc>
                          <a:spcPct val="100000"/>
                        </a:lnSpc>
                        <a:spcBef>
                          <a:spcPts val="265"/>
                        </a:spcBef>
                      </a:pPr>
                      <a:r>
                        <a:rPr lang="en-US" sz="1100" b="1" dirty="0">
                          <a:latin typeface="Times New Roman"/>
                          <a:cs typeface="Times New Roman"/>
                        </a:rPr>
                        <a:t>7</a:t>
                      </a:r>
                    </a:p>
                    <a:p>
                      <a:pPr marL="50800">
                        <a:lnSpc>
                          <a:spcPct val="100000"/>
                        </a:lnSpc>
                        <a:spcBef>
                          <a:spcPts val="265"/>
                        </a:spcBef>
                      </a:pPr>
                      <a:r>
                        <a:rPr sz="1100" b="1" dirty="0">
                          <a:latin typeface="Times New Roman"/>
                          <a:cs typeface="Times New Roman"/>
                        </a:rPr>
                        <a:t>9:45am</a:t>
                      </a:r>
                      <a:r>
                        <a:rPr sz="1100" b="1" spc="-30" dirty="0">
                          <a:latin typeface="Times New Roman"/>
                          <a:cs typeface="Times New Roman"/>
                        </a:rPr>
                        <a:t> </a:t>
                      </a:r>
                      <a:r>
                        <a:rPr sz="1100" spc="-5" dirty="0">
                          <a:latin typeface="Times New Roman"/>
                          <a:cs typeface="Times New Roman"/>
                        </a:rPr>
                        <a:t>DIGGing</a:t>
                      </a:r>
                      <a:endParaRPr sz="1100" dirty="0">
                        <a:latin typeface="Times New Roman"/>
                        <a:cs typeface="Times New Roman"/>
                      </a:endParaRPr>
                    </a:p>
                    <a:p>
                      <a:pPr marL="50800" marR="180340">
                        <a:lnSpc>
                          <a:spcPct val="88400"/>
                        </a:lnSpc>
                        <a:spcBef>
                          <a:spcPts val="80"/>
                        </a:spcBef>
                      </a:pPr>
                      <a:r>
                        <a:rPr sz="1100" dirty="0">
                          <a:latin typeface="Times New Roman"/>
                          <a:cs typeface="Times New Roman"/>
                        </a:rPr>
                        <a:t>Deeper  </a:t>
                      </a:r>
                      <a:r>
                        <a:rPr sz="1100" b="1" dirty="0">
                          <a:latin typeface="Times New Roman"/>
                          <a:cs typeface="Times New Roman"/>
                        </a:rPr>
                        <a:t>11:00am</a:t>
                      </a:r>
                      <a:r>
                        <a:rPr sz="1100" b="1" spc="-85" dirty="0">
                          <a:latin typeface="Times New Roman"/>
                          <a:cs typeface="Times New Roman"/>
                        </a:rPr>
                        <a:t> </a:t>
                      </a:r>
                      <a:r>
                        <a:rPr sz="1100" spc="-5" dirty="0">
                          <a:latin typeface="Times New Roman"/>
                          <a:cs typeface="Times New Roman"/>
                        </a:rPr>
                        <a:t>Junior  </a:t>
                      </a:r>
                      <a:r>
                        <a:rPr sz="1100" dirty="0">
                          <a:latin typeface="Times New Roman"/>
                          <a:cs typeface="Times New Roman"/>
                        </a:rPr>
                        <a:t>Church </a:t>
                      </a:r>
                      <a:endParaRPr lang="en-US" sz="1100" dirty="0">
                        <a:latin typeface="Times New Roman"/>
                        <a:cs typeface="Times New Roman"/>
                      </a:endParaRPr>
                    </a:p>
                    <a:p>
                      <a:pPr marL="50800" marR="180340">
                        <a:lnSpc>
                          <a:spcPct val="88400"/>
                        </a:lnSpc>
                        <a:spcBef>
                          <a:spcPts val="80"/>
                        </a:spcBef>
                      </a:pPr>
                      <a:r>
                        <a:rPr sz="1100" b="1" spc="-5" dirty="0">
                          <a:latin typeface="Times New Roman"/>
                          <a:cs typeface="Times New Roman"/>
                        </a:rPr>
                        <a:t>6:00pm </a:t>
                      </a:r>
                      <a:r>
                        <a:rPr sz="1100" spc="-5" dirty="0">
                          <a:latin typeface="Times New Roman"/>
                          <a:cs typeface="Times New Roman"/>
                        </a:rPr>
                        <a:t>Youth  </a:t>
                      </a:r>
                      <a:r>
                        <a:rPr sz="1100" dirty="0">
                          <a:latin typeface="Times New Roman"/>
                          <a:cs typeface="Times New Roman"/>
                        </a:rPr>
                        <a:t>Group</a:t>
                      </a:r>
                    </a:p>
                  </a:txBody>
                  <a:tcPr marL="0" marR="0" marT="33655" marB="0">
                    <a:lnL w="38100">
                      <a:solidFill>
                        <a:srgbClr val="000000"/>
                      </a:solidFill>
                      <a:prstDash val="solid"/>
                    </a:lnL>
                    <a:lnR w="38100">
                      <a:solidFill>
                        <a:srgbClr val="000000"/>
                      </a:solidFill>
                      <a:prstDash val="solid"/>
                    </a:lnR>
                    <a:lnT w="53975">
                      <a:solidFill>
                        <a:srgbClr val="000000"/>
                      </a:solidFill>
                      <a:prstDash val="solid"/>
                    </a:lnT>
                    <a:lnB w="38100">
                      <a:solidFill>
                        <a:srgbClr val="000000"/>
                      </a:solidFill>
                      <a:prstDash val="solid"/>
                    </a:lnB>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1BEBDF9E-785E-9591-AF5E-8321211D896C}"/>
              </a:ext>
            </a:extLst>
          </p:cNvPr>
          <p:cNvSpPr txBox="1"/>
          <p:nvPr/>
        </p:nvSpPr>
        <p:spPr>
          <a:xfrm>
            <a:off x="6096000" y="1981200"/>
            <a:ext cx="641931" cy="369332"/>
          </a:xfrm>
          <a:prstGeom prst="rect">
            <a:avLst/>
          </a:prstGeom>
          <a:noFill/>
        </p:spPr>
        <p:txBody>
          <a:bodyPr wrap="square" numCol="2" rtlCol="0">
            <a:normAutofit/>
          </a:bodyPr>
          <a:lstStyle/>
          <a:p>
            <a:endParaRPr lang="en-US" dirty="0"/>
          </a:p>
        </p:txBody>
      </p:sp>
      <p:sp>
        <p:nvSpPr>
          <p:cNvPr id="4" name="TextBox 3">
            <a:extLst>
              <a:ext uri="{FF2B5EF4-FFF2-40B4-BE49-F238E27FC236}">
                <a16:creationId xmlns:a16="http://schemas.microsoft.com/office/drawing/2014/main" id="{593A88E0-B121-6389-9D0A-3220BAB30817}"/>
              </a:ext>
            </a:extLst>
          </p:cNvPr>
          <p:cNvSpPr txBox="1"/>
          <p:nvPr/>
        </p:nvSpPr>
        <p:spPr>
          <a:xfrm>
            <a:off x="152400" y="134541"/>
            <a:ext cx="4495800" cy="4893647"/>
          </a:xfrm>
          <a:prstGeom prst="rect">
            <a:avLst/>
          </a:prstGeom>
          <a:noFill/>
        </p:spPr>
        <p:txBody>
          <a:bodyPr wrap="square" rtlCol="0">
            <a:spAutoFit/>
          </a:bodyPr>
          <a:lstStyle/>
          <a:p>
            <a:pPr hangingPunct="0"/>
            <a:r>
              <a:rPr lang="en-US" sz="1200" b="1" u="sng" dirty="0"/>
              <a:t>Women’s Annual Christmas Brunch</a:t>
            </a:r>
            <a:r>
              <a:rPr lang="en-US" sz="1200" dirty="0"/>
              <a:t> – Saturday morning, December 6</a:t>
            </a:r>
            <a:r>
              <a:rPr lang="en-US" sz="1200" baseline="30000" dirty="0"/>
              <a:t>th</a:t>
            </a:r>
            <a:r>
              <a:rPr lang="en-US" sz="1200" dirty="0"/>
              <a:t>, at 9:00am - with the return of Pastor Alyce and a new Christmas message, a fun craft, and the always hysterical BUMC Women’s Drama group – as well as Chef Kevin McGrath, his world famous rolls,  and his band of merry kitchen elves to provide the meal!!  </a:t>
            </a:r>
          </a:p>
          <a:p>
            <a:pPr hangingPunct="0"/>
            <a:endParaRPr lang="en-US" sz="800" dirty="0"/>
          </a:p>
          <a:p>
            <a:r>
              <a:rPr lang="en-US" sz="1200" dirty="0"/>
              <a:t>As in past years, we will again be supporting the Deer Lakes Backpack Initiative to Fight Hunger.  You may bring food items or a monetary contribution (make checks payable to D L Backpack Initiative or bring a cash donation).   They serve over 200 children now who are from families that have been identified through the school district as those who would benefit from some assistance with basic food sustenance.  </a:t>
            </a:r>
          </a:p>
          <a:p>
            <a:endParaRPr lang="en-US" sz="800" dirty="0"/>
          </a:p>
          <a:p>
            <a:r>
              <a:rPr lang="en-US" sz="1200" i="1" dirty="0"/>
              <a:t>Some food items that can be best used are: </a:t>
            </a:r>
          </a:p>
          <a:p>
            <a:pPr fontAlgn="base"/>
            <a:r>
              <a:rPr lang="en-US" sz="1200" i="1" dirty="0"/>
              <a:t>fruit cups, fruit juice boxes, packages of dried fruit,</a:t>
            </a:r>
          </a:p>
          <a:p>
            <a:pPr fontAlgn="base"/>
            <a:r>
              <a:rPr lang="en-US" sz="1200" i="1" dirty="0"/>
              <a:t>oatmeal packets, or individual boxes of cereal,</a:t>
            </a:r>
          </a:p>
          <a:p>
            <a:pPr fontAlgn="base"/>
            <a:r>
              <a:rPr lang="en-US" sz="1200" i="1" dirty="0"/>
              <a:t>peanut butter and/or crackers, granola bars, cereal bars, breakfast bars, soup cups – tomato, chicken noodle, and vegetable,</a:t>
            </a:r>
          </a:p>
          <a:p>
            <a:pPr fontAlgn="base"/>
            <a:r>
              <a:rPr lang="en-US" sz="1200" i="1" dirty="0"/>
              <a:t>single serving </a:t>
            </a:r>
            <a:r>
              <a:rPr lang="en-US" sz="1200" i="1" dirty="0" err="1"/>
              <a:t>jello</a:t>
            </a:r>
            <a:r>
              <a:rPr lang="en-US" sz="1200" i="1" dirty="0"/>
              <a:t>, pudding, or applesauce packs,</a:t>
            </a:r>
          </a:p>
          <a:p>
            <a:pPr fontAlgn="base"/>
            <a:r>
              <a:rPr lang="en-US" sz="1200" i="1" dirty="0"/>
              <a:t>cans of ravioli or </a:t>
            </a:r>
            <a:r>
              <a:rPr lang="en-US" sz="1200" i="1" dirty="0" err="1"/>
              <a:t>spaghettio’s</a:t>
            </a:r>
            <a:r>
              <a:rPr lang="en-US" sz="1200" i="1" dirty="0"/>
              <a:t>, boxes of macaroni and cheese,</a:t>
            </a:r>
          </a:p>
          <a:p>
            <a:pPr fontAlgn="base"/>
            <a:r>
              <a:rPr lang="en-US" sz="1200" i="1" dirty="0"/>
              <a:t>microwave popcorn, individual packages of Goldfish or pretzels</a:t>
            </a:r>
            <a:r>
              <a:rPr lang="en-US" sz="1200" dirty="0"/>
              <a:t>.</a:t>
            </a:r>
          </a:p>
          <a:p>
            <a:pPr fontAlgn="base"/>
            <a:endParaRPr lang="en-US" sz="800" dirty="0"/>
          </a:p>
          <a:p>
            <a:r>
              <a:rPr lang="en-US" sz="1200" dirty="0"/>
              <a:t>Please sign up in the Narthex in November or call the church office by December 2nd, so we know how many to prepare for.  Thank you!</a:t>
            </a:r>
            <a:endParaRPr lang="en-US" dirty="0"/>
          </a:p>
        </p:txBody>
      </p:sp>
      <p:sp>
        <p:nvSpPr>
          <p:cNvPr id="8" name="TextBox 7">
            <a:extLst>
              <a:ext uri="{FF2B5EF4-FFF2-40B4-BE49-F238E27FC236}">
                <a16:creationId xmlns:a16="http://schemas.microsoft.com/office/drawing/2014/main" id="{9D2A9EE2-7B07-68F9-97FC-BF398F718189}"/>
              </a:ext>
            </a:extLst>
          </p:cNvPr>
          <p:cNvSpPr txBox="1"/>
          <p:nvPr/>
        </p:nvSpPr>
        <p:spPr>
          <a:xfrm>
            <a:off x="5029200" y="257651"/>
            <a:ext cx="4767210" cy="4185761"/>
          </a:xfrm>
          <a:prstGeom prst="rect">
            <a:avLst/>
          </a:prstGeom>
          <a:noFill/>
        </p:spPr>
        <p:txBody>
          <a:bodyPr wrap="square">
            <a:spAutoFit/>
          </a:bodyPr>
          <a:lstStyle/>
          <a:p>
            <a:r>
              <a:rPr lang="en-US" sz="1200" b="1" dirty="0"/>
              <a:t>The Neighborhood Table | Dec. 4 | Fellowship Hall</a:t>
            </a:r>
            <a:endParaRPr lang="en-US" sz="1200" dirty="0"/>
          </a:p>
          <a:p>
            <a:r>
              <a:rPr lang="en-US" sz="1200" dirty="0"/>
              <a:t>BUMC is continuing to partner with the Fox Chapel UMC to provide meals to the Sharpsburg Community. </a:t>
            </a:r>
          </a:p>
          <a:p>
            <a:r>
              <a:rPr lang="en-US" sz="1200" dirty="0"/>
              <a:t> </a:t>
            </a:r>
          </a:p>
          <a:p>
            <a:r>
              <a:rPr lang="en-US" sz="1200" dirty="0"/>
              <a:t>Volunteers are needed to help prepare the meal at BUMC starting at 2:30 PM. The meals are then transported to Sharpsburg and volunteers are  needed there to help serve and clean up afterwards. This has been a very rewarding ministry so far, so please consider volunteering by calling Roger Cramer at 724-443-2847. </a:t>
            </a:r>
          </a:p>
          <a:p>
            <a:endParaRPr lang="en-US" sz="1200" dirty="0"/>
          </a:p>
          <a:p>
            <a:r>
              <a:rPr lang="en-US" sz="1200" b="1" dirty="0"/>
              <a:t>Drive Thru Dinner | Dec. 9 |Fellowship Hall</a:t>
            </a:r>
            <a:endParaRPr lang="en-US" sz="1200" dirty="0"/>
          </a:p>
          <a:p>
            <a:r>
              <a:rPr lang="en-US" sz="1200" dirty="0"/>
              <a:t>The Mission Team has been  serving a monthly meal for The Lighthouse . If the Lord is calling you to participate in this  ministry either by helping with food prep in the kitchen, packing meals, delivering them to our church friends or to cars, please plan on coming to the fellowship hall at 2:30pm,  or if you have any another questions, please contact Carol Skolnik at </a:t>
            </a:r>
            <a:r>
              <a:rPr lang="en-US" sz="1200" u="sng" dirty="0">
                <a:hlinkClick r:id="rId2"/>
              </a:rPr>
              <a:t>cnikskol@gmail.com</a:t>
            </a:r>
            <a:r>
              <a:rPr lang="en-US" sz="1200" dirty="0"/>
              <a:t>. </a:t>
            </a:r>
          </a:p>
          <a:p>
            <a:endParaRPr lang="en-US" sz="1200" dirty="0"/>
          </a:p>
          <a:p>
            <a:r>
              <a:rPr lang="en-US" dirty="0"/>
              <a:t> </a:t>
            </a:r>
          </a:p>
          <a:p>
            <a:pPr algn="ctr"/>
            <a:r>
              <a:rPr lang="en-US" sz="1400" i="1" dirty="0"/>
              <a:t>The advent bulletin covers are given in loving memory</a:t>
            </a:r>
          </a:p>
          <a:p>
            <a:pPr algn="ctr"/>
            <a:r>
              <a:rPr lang="en-US" sz="1400" i="1" dirty="0"/>
              <a:t>of our parents, by The </a:t>
            </a:r>
            <a:r>
              <a:rPr lang="en-US" sz="1400" i="1" dirty="0" err="1"/>
              <a:t>Toricks</a:t>
            </a:r>
            <a:endParaRPr lang="en-US" sz="1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091A42-5D68-12A2-D639-DDC2F90FE562}"/>
              </a:ext>
            </a:extLst>
          </p:cNvPr>
          <p:cNvSpPr txBox="1"/>
          <p:nvPr/>
        </p:nvSpPr>
        <p:spPr>
          <a:xfrm>
            <a:off x="228600" y="152400"/>
            <a:ext cx="4588268" cy="7325082"/>
          </a:xfrm>
          <a:prstGeom prst="rect">
            <a:avLst/>
          </a:prstGeom>
          <a:noFill/>
        </p:spPr>
        <p:txBody>
          <a:bodyPr wrap="square">
            <a:spAutoFit/>
          </a:bodyPr>
          <a:lstStyle/>
          <a:p>
            <a:pPr algn="ctr"/>
            <a:r>
              <a:rPr lang="en-US" sz="1600" b="1" dirty="0"/>
              <a:t>Poinsettia Order Form—Deadline Dec. 7</a:t>
            </a:r>
            <a:endParaRPr lang="en-US" sz="1600" dirty="0"/>
          </a:p>
          <a:p>
            <a:r>
              <a:rPr lang="en-US" sz="1100" dirty="0"/>
              <a:t>YOU can help decorate the church for the Advent Season, and enjoy your flowers for Christmas!  Consider your purchase in memory of a loved one, to honor someone, or simply to the Glory of God this joyous season.  </a:t>
            </a:r>
          </a:p>
          <a:p>
            <a:endParaRPr lang="en-US" sz="1100" dirty="0"/>
          </a:p>
          <a:p>
            <a:r>
              <a:rPr lang="en-US" sz="1100" dirty="0"/>
              <a:t>Fill out the form below, and include with your payment.  Place in the offering plate during worship service or give to the church office.  You may also mail in your order form through </a:t>
            </a:r>
            <a:r>
              <a:rPr lang="en-US" sz="1100" b="1" dirty="0"/>
              <a:t>December 7th.  </a:t>
            </a:r>
            <a:r>
              <a:rPr lang="en-US" sz="1100" dirty="0"/>
              <a:t>Checks should be made payable to </a:t>
            </a:r>
            <a:r>
              <a:rPr lang="en-US" sz="1100" u="sng" dirty="0"/>
              <a:t>Bakerstown UMC with Poinsettia in the memo line</a:t>
            </a:r>
            <a:r>
              <a:rPr lang="en-US" sz="1100" dirty="0"/>
              <a:t> </a:t>
            </a:r>
          </a:p>
          <a:p>
            <a:endParaRPr lang="en-US" sz="1200" dirty="0"/>
          </a:p>
          <a:p>
            <a:r>
              <a:rPr lang="en-US" sz="1200" dirty="0"/>
              <a:t>Name: ___________________________________________________</a:t>
            </a:r>
          </a:p>
          <a:p>
            <a:r>
              <a:rPr lang="en-US" sz="1200" dirty="0"/>
              <a:t> </a:t>
            </a:r>
          </a:p>
          <a:p>
            <a:r>
              <a:rPr lang="en-US" sz="1200" dirty="0"/>
              <a:t>Phone: __________________Email:____________________________</a:t>
            </a:r>
          </a:p>
          <a:p>
            <a:endParaRPr lang="en-US" sz="1200" dirty="0"/>
          </a:p>
          <a:p>
            <a:r>
              <a:rPr lang="en-US" sz="1200" dirty="0"/>
              <a:t>Please complete below </a:t>
            </a:r>
            <a:r>
              <a:rPr lang="en-US" sz="1200" b="1" u="sng" dirty="0"/>
              <a:t>exactly</a:t>
            </a:r>
            <a:r>
              <a:rPr lang="en-US" sz="1200" dirty="0"/>
              <a:t> as you want it to appear in the                       bulletins on December 21st &amp; 24th.</a:t>
            </a:r>
          </a:p>
          <a:p>
            <a:r>
              <a:rPr lang="en-US" sz="1200" dirty="0"/>
              <a:t> </a:t>
            </a:r>
          </a:p>
          <a:p>
            <a:r>
              <a:rPr lang="en-US" sz="1200" b="1" dirty="0"/>
              <a:t>  Please order me: </a:t>
            </a:r>
            <a:r>
              <a:rPr lang="en-US" sz="1200" i="1" dirty="0"/>
              <a:t>    (mark the amount on the line)</a:t>
            </a:r>
            <a:endParaRPr lang="en-US" sz="1200" dirty="0"/>
          </a:p>
          <a:p>
            <a:pPr>
              <a:lnSpc>
                <a:spcPct val="150000"/>
              </a:lnSpc>
            </a:pPr>
            <a:r>
              <a:rPr lang="en-US" sz="1200" dirty="0"/>
              <a:t>	___ </a:t>
            </a:r>
            <a:r>
              <a:rPr lang="en-US" sz="1200" b="1" dirty="0"/>
              <a:t>Red </a:t>
            </a:r>
            <a:r>
              <a:rPr lang="en-US" sz="1200" dirty="0"/>
              <a:t>   	    x $7.00 = ________     </a:t>
            </a:r>
          </a:p>
          <a:p>
            <a:pPr>
              <a:lnSpc>
                <a:spcPct val="150000"/>
              </a:lnSpc>
            </a:pPr>
            <a:r>
              <a:rPr lang="en-US" sz="1200" dirty="0"/>
              <a:t>	___ </a:t>
            </a:r>
            <a:r>
              <a:rPr lang="en-US" sz="1200" b="1" dirty="0"/>
              <a:t>White</a:t>
            </a:r>
            <a:r>
              <a:rPr lang="en-US" sz="1200" dirty="0"/>
              <a:t>	    x $7.00 = ________ </a:t>
            </a:r>
          </a:p>
          <a:p>
            <a:pPr>
              <a:lnSpc>
                <a:spcPct val="150000"/>
              </a:lnSpc>
            </a:pPr>
            <a:r>
              <a:rPr lang="en-US" sz="1200" dirty="0"/>
              <a:t>	___ </a:t>
            </a:r>
            <a:r>
              <a:rPr lang="en-US" sz="1200" b="1" dirty="0"/>
              <a:t>Marble        </a:t>
            </a:r>
            <a:r>
              <a:rPr lang="en-US" sz="1200" dirty="0"/>
              <a:t>x $7.00 = ________	</a:t>
            </a:r>
          </a:p>
          <a:p>
            <a:pPr>
              <a:lnSpc>
                <a:spcPct val="150000"/>
              </a:lnSpc>
            </a:pPr>
            <a:r>
              <a:rPr lang="en-US" sz="1200" dirty="0"/>
              <a:t>		</a:t>
            </a:r>
          </a:p>
          <a:p>
            <a:r>
              <a:rPr lang="en-US" sz="1200" dirty="0"/>
              <a:t>Given in loving memory of…_________________________________</a:t>
            </a:r>
          </a:p>
          <a:p>
            <a:endParaRPr lang="en-US" sz="1200" dirty="0"/>
          </a:p>
          <a:p>
            <a:r>
              <a:rPr lang="en-US" sz="1200" dirty="0"/>
              <a:t>_________________________________________________________</a:t>
            </a:r>
          </a:p>
          <a:p>
            <a:endParaRPr lang="en-US" sz="1200" dirty="0"/>
          </a:p>
          <a:p>
            <a:r>
              <a:rPr lang="en-US" sz="1200" dirty="0"/>
              <a:t>Given in honor of… ________________________________________ </a:t>
            </a:r>
          </a:p>
          <a:p>
            <a:r>
              <a:rPr lang="en-US" sz="1200" dirty="0"/>
              <a:t>                      </a:t>
            </a:r>
          </a:p>
          <a:p>
            <a:r>
              <a:rPr lang="en-US" sz="1200" dirty="0"/>
              <a:t>_________________________________________________________</a:t>
            </a:r>
          </a:p>
          <a:p>
            <a:endParaRPr lang="en-US" sz="1200" dirty="0"/>
          </a:p>
          <a:p>
            <a:r>
              <a:rPr lang="en-US" sz="1200" dirty="0"/>
              <a:t>Given to the Glory of God   </a:t>
            </a:r>
            <a:r>
              <a:rPr lang="en-US" sz="1200" i="1" dirty="0"/>
              <a:t>__________________________________</a:t>
            </a:r>
            <a:endParaRPr lang="en-US" sz="1200" dirty="0"/>
          </a:p>
          <a:p>
            <a:r>
              <a:rPr lang="en-US" sz="1200" i="1" dirty="0"/>
              <a:t>  </a:t>
            </a:r>
            <a:endParaRPr lang="en-US" sz="1200" dirty="0"/>
          </a:p>
          <a:p>
            <a:r>
              <a:rPr lang="en-US" sz="1200" i="1" dirty="0"/>
              <a:t>By ______________________________________________________</a:t>
            </a:r>
            <a:endParaRPr lang="en-US" sz="1200" dirty="0"/>
          </a:p>
          <a:p>
            <a:endParaRPr lang="en-US" sz="1200" i="1" dirty="0"/>
          </a:p>
          <a:p>
            <a:r>
              <a:rPr lang="en-US" sz="1200" i="1" dirty="0"/>
              <a:t>Contact the church office with questions at  724-443-3184 or </a:t>
            </a:r>
            <a:r>
              <a:rPr lang="en-US" sz="1200" i="1" u="sng" dirty="0"/>
              <a:t>lstafura@bakerstownumc.org</a:t>
            </a:r>
            <a:endParaRPr lang="en-US" dirty="0"/>
          </a:p>
          <a:p>
            <a:r>
              <a:rPr lang="en-US" dirty="0"/>
              <a:t> </a:t>
            </a:r>
            <a:endParaRPr lang="en-US" sz="1100" kern="1400" dirty="0">
              <a:ln>
                <a:noFill/>
              </a:ln>
              <a:solidFill>
                <a:srgbClr val="000000"/>
              </a:solidFill>
              <a:effectLst/>
              <a:latin typeface="Times New Roman" panose="02020603050405020304" pitchFamily="18" charset="0"/>
            </a:endParaRPr>
          </a:p>
        </p:txBody>
      </p:sp>
      <p:sp>
        <p:nvSpPr>
          <p:cNvPr id="7" name="TextBox 6">
            <a:extLst>
              <a:ext uri="{FF2B5EF4-FFF2-40B4-BE49-F238E27FC236}">
                <a16:creationId xmlns:a16="http://schemas.microsoft.com/office/drawing/2014/main" id="{45A3C576-882E-6EB9-E20D-BD94F8DB8D8B}"/>
              </a:ext>
            </a:extLst>
          </p:cNvPr>
          <p:cNvSpPr txBox="1"/>
          <p:nvPr/>
        </p:nvSpPr>
        <p:spPr>
          <a:xfrm>
            <a:off x="5165332" y="152400"/>
            <a:ext cx="4588268" cy="7032694"/>
          </a:xfrm>
          <a:prstGeom prst="rect">
            <a:avLst/>
          </a:prstGeom>
          <a:noFill/>
        </p:spPr>
        <p:txBody>
          <a:bodyPr wrap="square">
            <a:spAutoFit/>
          </a:bodyPr>
          <a:lstStyle/>
          <a:p>
            <a:pPr algn="ctr"/>
            <a:r>
              <a:rPr lang="en-US" sz="1600" b="1" dirty="0"/>
              <a:t>Poinsettia Order Form—Deadline Dec. 7</a:t>
            </a:r>
            <a:endParaRPr lang="en-US" sz="1600" dirty="0"/>
          </a:p>
          <a:p>
            <a:r>
              <a:rPr lang="en-US" sz="1100" dirty="0"/>
              <a:t>YOU can help decorate the church for the Advent Season, and enjoy your flowers for Christmas!  Consider your purchase in memory of a loved one, to honor someone, or simply to the Glory of God this joyous season.  </a:t>
            </a:r>
          </a:p>
          <a:p>
            <a:endParaRPr lang="en-US" sz="1100" dirty="0"/>
          </a:p>
          <a:p>
            <a:r>
              <a:rPr lang="en-US" sz="1100" dirty="0"/>
              <a:t>Fill out the form below, and include with your payment.  Place in the offering plate during worship service or give to the church office.  You may also mail in your order form through </a:t>
            </a:r>
            <a:r>
              <a:rPr lang="en-US" sz="1100" b="1" dirty="0"/>
              <a:t>December 7th.  </a:t>
            </a:r>
            <a:r>
              <a:rPr lang="en-US" sz="1100" dirty="0"/>
              <a:t>Checks should be made payable to </a:t>
            </a:r>
            <a:r>
              <a:rPr lang="en-US" sz="1100" u="sng" dirty="0"/>
              <a:t>Bakerstown UMC with Poinsettia in the memo line</a:t>
            </a:r>
            <a:r>
              <a:rPr lang="en-US" sz="1100" dirty="0"/>
              <a:t> </a:t>
            </a:r>
          </a:p>
          <a:p>
            <a:endParaRPr lang="en-US" sz="1100" dirty="0"/>
          </a:p>
          <a:p>
            <a:r>
              <a:rPr lang="en-US" sz="1200" dirty="0"/>
              <a:t>Name: ___________________________________________________</a:t>
            </a:r>
          </a:p>
          <a:p>
            <a:r>
              <a:rPr lang="en-US" sz="1200" dirty="0"/>
              <a:t> </a:t>
            </a:r>
          </a:p>
          <a:p>
            <a:r>
              <a:rPr lang="en-US" sz="1200" dirty="0"/>
              <a:t>Phone: __________________Email:____________________________</a:t>
            </a:r>
          </a:p>
          <a:p>
            <a:endParaRPr lang="en-US" sz="1200"/>
          </a:p>
          <a:p>
            <a:r>
              <a:rPr lang="en-US" sz="1200"/>
              <a:t>Please </a:t>
            </a:r>
            <a:r>
              <a:rPr lang="en-US" sz="1200" dirty="0"/>
              <a:t>complete below </a:t>
            </a:r>
            <a:r>
              <a:rPr lang="en-US" sz="1200" b="1" u="sng" dirty="0"/>
              <a:t>exactly</a:t>
            </a:r>
            <a:r>
              <a:rPr lang="en-US" sz="1200" dirty="0"/>
              <a:t> as you want it to appear in the                       bulletins on December 21st &amp; 24th.</a:t>
            </a:r>
          </a:p>
          <a:p>
            <a:r>
              <a:rPr lang="en-US" sz="1200" dirty="0"/>
              <a:t> </a:t>
            </a:r>
          </a:p>
          <a:p>
            <a:r>
              <a:rPr lang="en-US" sz="1200" b="1" dirty="0"/>
              <a:t>  Please order me: </a:t>
            </a:r>
            <a:r>
              <a:rPr lang="en-US" sz="1200" i="1" dirty="0"/>
              <a:t>    (mark the amount on the line)</a:t>
            </a:r>
            <a:endParaRPr lang="en-US" sz="1200" dirty="0"/>
          </a:p>
          <a:p>
            <a:pPr>
              <a:lnSpc>
                <a:spcPct val="150000"/>
              </a:lnSpc>
            </a:pPr>
            <a:r>
              <a:rPr lang="en-US" sz="1200" dirty="0"/>
              <a:t>	___ </a:t>
            </a:r>
            <a:r>
              <a:rPr lang="en-US" sz="1200" b="1" dirty="0"/>
              <a:t>Red </a:t>
            </a:r>
            <a:r>
              <a:rPr lang="en-US" sz="1200" dirty="0"/>
              <a:t>   	    x $7.00 = ________     </a:t>
            </a:r>
          </a:p>
          <a:p>
            <a:pPr>
              <a:lnSpc>
                <a:spcPct val="150000"/>
              </a:lnSpc>
            </a:pPr>
            <a:r>
              <a:rPr lang="en-US" sz="1200" dirty="0"/>
              <a:t>	___ </a:t>
            </a:r>
            <a:r>
              <a:rPr lang="en-US" sz="1200" b="1" dirty="0"/>
              <a:t>White</a:t>
            </a:r>
            <a:r>
              <a:rPr lang="en-US" sz="1200" dirty="0"/>
              <a:t>	    x $7.00 = ________ </a:t>
            </a:r>
          </a:p>
          <a:p>
            <a:pPr>
              <a:lnSpc>
                <a:spcPct val="150000"/>
              </a:lnSpc>
            </a:pPr>
            <a:r>
              <a:rPr lang="en-US" sz="1200" dirty="0"/>
              <a:t>	___ </a:t>
            </a:r>
            <a:r>
              <a:rPr lang="en-US" sz="1200" b="1" dirty="0"/>
              <a:t>Marble         </a:t>
            </a:r>
            <a:r>
              <a:rPr lang="en-US" sz="1200" dirty="0"/>
              <a:t>x $7.00 = ________	</a:t>
            </a:r>
          </a:p>
          <a:p>
            <a:pPr>
              <a:lnSpc>
                <a:spcPct val="150000"/>
              </a:lnSpc>
            </a:pPr>
            <a:r>
              <a:rPr lang="en-US" sz="1200" dirty="0"/>
              <a:t>		</a:t>
            </a:r>
          </a:p>
          <a:p>
            <a:r>
              <a:rPr lang="en-US" sz="1200" dirty="0"/>
              <a:t>Given in loving memory of…_________________________________</a:t>
            </a:r>
          </a:p>
          <a:p>
            <a:endParaRPr lang="en-US" sz="1200" dirty="0"/>
          </a:p>
          <a:p>
            <a:r>
              <a:rPr lang="en-US" sz="1200" dirty="0"/>
              <a:t>_________________________________________________________</a:t>
            </a:r>
          </a:p>
          <a:p>
            <a:endParaRPr lang="en-US" sz="1200" dirty="0"/>
          </a:p>
          <a:p>
            <a:r>
              <a:rPr lang="en-US" sz="1200" dirty="0"/>
              <a:t>Given in honor of… ________________________________________ </a:t>
            </a:r>
          </a:p>
          <a:p>
            <a:r>
              <a:rPr lang="en-US" sz="1200" dirty="0"/>
              <a:t>                      </a:t>
            </a:r>
          </a:p>
          <a:p>
            <a:r>
              <a:rPr lang="en-US" sz="1200" dirty="0"/>
              <a:t>_________________________________________________________</a:t>
            </a:r>
          </a:p>
          <a:p>
            <a:endParaRPr lang="en-US" sz="1200" dirty="0"/>
          </a:p>
          <a:p>
            <a:r>
              <a:rPr lang="en-US" sz="1200" dirty="0"/>
              <a:t>Given to the Glory of God   </a:t>
            </a:r>
            <a:r>
              <a:rPr lang="en-US" sz="1200" i="1" dirty="0"/>
              <a:t>__________________________________</a:t>
            </a:r>
            <a:endParaRPr lang="en-US" sz="1200" dirty="0"/>
          </a:p>
          <a:p>
            <a:r>
              <a:rPr lang="en-US" sz="1200" i="1" dirty="0"/>
              <a:t>  </a:t>
            </a:r>
            <a:endParaRPr lang="en-US" sz="1200" dirty="0"/>
          </a:p>
          <a:p>
            <a:r>
              <a:rPr lang="en-US" sz="1200" i="1" dirty="0"/>
              <a:t>By ______________________________________________________</a:t>
            </a:r>
            <a:endParaRPr lang="en-US" sz="1200" dirty="0"/>
          </a:p>
          <a:p>
            <a:endParaRPr lang="en-US" sz="1200" i="1" dirty="0"/>
          </a:p>
          <a:p>
            <a:r>
              <a:rPr lang="en-US" sz="1200" i="1" dirty="0"/>
              <a:t>Contact the church office with questions at  724-443-3184 or </a:t>
            </a:r>
            <a:r>
              <a:rPr lang="en-US" sz="1200" i="1" u="sng" dirty="0"/>
              <a:t>lstafura@bakerstownumc.org</a:t>
            </a:r>
            <a:endParaRPr lang="en-US" sz="1200" kern="1400" dirty="0">
              <a:ln>
                <a:noFill/>
              </a:ln>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966704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4211</TotalTime>
  <Words>3347</Words>
  <Application>Microsoft Office PowerPoint</Application>
  <PresentationFormat>Custom</PresentationFormat>
  <Paragraphs>290</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Amazone BT</vt:lpstr>
      <vt:lpstr>Arial</vt:lpstr>
      <vt:lpstr>Arial Rounded MT Bold</vt:lpstr>
      <vt:lpstr>Bell MT</vt:lpstr>
      <vt:lpstr>Californian FB</vt:lpstr>
      <vt:lpstr>Corbel</vt:lpstr>
      <vt:lpstr>Lucida Calligraphy</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Lora Stafura</dc:creator>
  <cp:lastModifiedBy>Lora Stafura</cp:lastModifiedBy>
  <cp:revision>56</cp:revision>
  <cp:lastPrinted>2025-11-26T13:30:29Z</cp:lastPrinted>
  <dcterms:created xsi:type="dcterms:W3CDTF">2025-10-15T12:00:15Z</dcterms:created>
  <dcterms:modified xsi:type="dcterms:W3CDTF">2025-11-26T15:22:36Z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2025-08-27T00:00:00Z</vt:filetime>
  </property>
  <property fmtid="{D5CDD505-2E9C-101B-9397-08002B2CF9AE}" pid="3" name="Creator">
    <vt:lpwstr>Microsoft® Publisher for Microsoft 365</vt:lpwstr>
  </property>
  <property fmtid="{D5CDD505-2E9C-101B-9397-08002B2CF9AE}" pid="4" name="LastSaved">
    <vt:filetime>2025-10-15T00:00:00Z</vt:filetime>
  </property>
</Properties>
</file>